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351" r:id="rId4"/>
    <p:sldId id="257" r:id="rId5"/>
    <p:sldId id="314" r:id="rId6"/>
    <p:sldId id="337" r:id="rId7"/>
    <p:sldId id="258" r:id="rId8"/>
    <p:sldId id="260" r:id="rId9"/>
    <p:sldId id="339" r:id="rId10"/>
    <p:sldId id="340" r:id="rId11"/>
    <p:sldId id="341" r:id="rId12"/>
    <p:sldId id="342" r:id="rId13"/>
    <p:sldId id="343" r:id="rId14"/>
    <p:sldId id="338" r:id="rId15"/>
    <p:sldId id="344" r:id="rId16"/>
    <p:sldId id="345" r:id="rId17"/>
    <p:sldId id="346" r:id="rId18"/>
    <p:sldId id="347" r:id="rId19"/>
    <p:sldId id="349" r:id="rId20"/>
    <p:sldId id="348" r:id="rId21"/>
    <p:sldId id="270" r:id="rId22"/>
    <p:sldId id="352" r:id="rId23"/>
    <p:sldId id="353" r:id="rId24"/>
    <p:sldId id="261" r:id="rId25"/>
    <p:sldId id="262" r:id="rId26"/>
    <p:sldId id="263" r:id="rId27"/>
    <p:sldId id="265" r:id="rId28"/>
    <p:sldId id="266" r:id="rId29"/>
    <p:sldId id="269" r:id="rId30"/>
    <p:sldId id="267" r:id="rId31"/>
    <p:sldId id="268" r:id="rId32"/>
    <p:sldId id="354" r:id="rId33"/>
    <p:sldId id="271" r:id="rId34"/>
    <p:sldId id="272" r:id="rId35"/>
    <p:sldId id="273" r:id="rId36"/>
    <p:sldId id="274" r:id="rId37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417"/>
    <a:srgbClr val="5D5757"/>
    <a:srgbClr val="413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Orta Stil 2 - Vurgu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46F890A9-2807-4EBB-B81D-B2AA78EC7F39}" styleName="Koyu Stil 2 - Vurgu 5/Vurgu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2C8C85-51F0-491E-9774-3900AFEF0FD7}" styleName="Açık Stil 2 - Vurgu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A488322-F2BA-4B5B-9748-0D474271808F}" styleName="Orta Stil 3 - Vurgu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ABFCF23-3B69-468F-B69F-88F6DE6A72F2}" styleName="Orta Stil 1 - Vurgu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Orta Stil 2 - Vurgu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Orta Stil 2 - Vurgu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Orta Stil 2 - Vurgu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Açık Stil 1 - Vurgu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Açık Stil 1 - Vurgu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Açık Stil 3 - Vurgu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32"/>
    <p:restoredTop sz="94757"/>
  </p:normalViewPr>
  <p:slideViewPr>
    <p:cSldViewPr snapToGrid="0" snapToObjects="1">
      <p:cViewPr varScale="1">
        <p:scale>
          <a:sx n="104" d="100"/>
          <a:sy n="104" d="100"/>
        </p:scale>
        <p:origin x="2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0ADDC92-238B-B445-B879-5E06EAF7A6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6005F919-B6CC-AC42-BFB0-914352BEC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17AED17-8766-3548-81A2-995124519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B68B8-8BD8-E54C-BAE7-BA0546BC3AD5}" type="datetimeFigureOut">
              <a:rPr lang="tr-TR" smtClean="0"/>
              <a:t>14.05.2021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8C55997-DE98-9045-85F0-45BB0B699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9712C07-E526-CF4A-BDAC-FC54178C5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4ECA-AB8E-B147-8FA4-52D929B2D66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31377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AF27285-6661-F241-B0DA-7820897B5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A51C58D9-014C-0348-8B54-935F200651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8DEC4F0-2FEE-7248-84E8-6DA30B51E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B68B8-8BD8-E54C-BAE7-BA0546BC3AD5}" type="datetimeFigureOut">
              <a:rPr lang="tr-TR" smtClean="0"/>
              <a:t>14.05.2021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7DAF226-DC15-AD4E-9509-E73D46312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2ACF0C6-95E3-364C-8961-B943B0083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4ECA-AB8E-B147-8FA4-52D929B2D66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39730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378562A6-B686-7D48-94C4-1D7E9B7298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0E45194B-5200-EE4C-9E57-17858E0A53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264EFF0-E0E3-BA42-BB86-334AC9781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B68B8-8BD8-E54C-BAE7-BA0546BC3AD5}" type="datetimeFigureOut">
              <a:rPr lang="tr-TR" smtClean="0"/>
              <a:t>14.05.2021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2051E27-2B63-D74D-8E49-CEA3FAE39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AD4E85D-53DE-F44B-9DFF-9DE7339D5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4ECA-AB8E-B147-8FA4-52D929B2D66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35732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248F300-0AC0-E24B-94D4-5AA052861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3FAB590-2170-A04E-9FE8-7FE355941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286E13F-FECC-A54B-8269-F160376E6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B68B8-8BD8-E54C-BAE7-BA0546BC3AD5}" type="datetimeFigureOut">
              <a:rPr lang="tr-TR" smtClean="0"/>
              <a:t>14.05.2021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52CEB6A-74AC-5748-A990-368C1693B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E3C8C34-ABD7-7346-A867-BCE0146EB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4ECA-AB8E-B147-8FA4-52D929B2D66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89594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D123254-3B11-8349-BE5E-046117F2A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7069EB6-CACD-FB41-8990-FA0E65B786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99B5BE5-6271-EF4D-9D47-A5B182C4F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B68B8-8BD8-E54C-BAE7-BA0546BC3AD5}" type="datetimeFigureOut">
              <a:rPr lang="tr-TR" smtClean="0"/>
              <a:t>14.05.2021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4459AC9-AFE7-6A49-BBD8-509F1F0AB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282BCB6-871B-CB43-A26F-3C30A82DB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4ECA-AB8E-B147-8FA4-52D929B2D66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07102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23A7C97-E304-A947-8D61-08C246535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A5B70B8-DD7B-D24C-A440-81160D6FBD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F9400D74-B0AB-1942-8671-BC912114C7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A7D4A96-FD05-FC43-9B17-3FBBE8DE2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B68B8-8BD8-E54C-BAE7-BA0546BC3AD5}" type="datetimeFigureOut">
              <a:rPr lang="tr-TR" smtClean="0"/>
              <a:t>14.05.2021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726C719-2E7E-F848-981D-75A9726D0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7B54EE5-BF06-4D49-B088-C00207F13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4ECA-AB8E-B147-8FA4-52D929B2D66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66209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5725E6F-C653-8B45-90BF-B3A001291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BE36DE4-C03A-074F-BFAB-753CD27AF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831AD428-A5DC-1842-84C7-3165463742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2320687A-2548-6D42-BF03-A41650808E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BB5AAAD0-E734-3549-90A5-6C7C50C354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87A6EC6A-FA4B-B74B-A2A5-DBE1FA747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B68B8-8BD8-E54C-BAE7-BA0546BC3AD5}" type="datetimeFigureOut">
              <a:rPr lang="tr-TR" smtClean="0"/>
              <a:t>14.05.2021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8ECC1100-54F5-2D4F-83C9-6067D9F34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9466761B-CAB7-AA4B-9C0F-EAB986C2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4ECA-AB8E-B147-8FA4-52D929B2D66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8125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1522B3A-704A-5847-95F9-B5C62408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6EF0F2A9-2174-534D-831B-23820655F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B68B8-8BD8-E54C-BAE7-BA0546BC3AD5}" type="datetimeFigureOut">
              <a:rPr lang="tr-TR" smtClean="0"/>
              <a:t>14.05.2021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F2C88473-4A11-084C-BBD8-C87D02247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FA78BAE1-38E4-DF4A-AFED-8FC78BF40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4ECA-AB8E-B147-8FA4-52D929B2D66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44000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978EE6F0-52AC-CD45-98ED-2A40D46A1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B68B8-8BD8-E54C-BAE7-BA0546BC3AD5}" type="datetimeFigureOut">
              <a:rPr lang="tr-TR" smtClean="0"/>
              <a:t>14.05.2021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34980969-26BC-C544-B444-8E2DB57B0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96EC4DAB-5804-7C4A-BC1A-D9E9F550A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4ECA-AB8E-B147-8FA4-52D929B2D66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26752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48F8CA0-CCCF-D242-ACBB-3698800E9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C42E117-B4BF-5E4F-815E-8338D354C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12AF083C-1A3B-D745-92BA-1187EFAFE3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0828231-E569-944D-AD2E-E44CDBACD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B68B8-8BD8-E54C-BAE7-BA0546BC3AD5}" type="datetimeFigureOut">
              <a:rPr lang="tr-TR" smtClean="0"/>
              <a:t>14.05.2021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9A2ECC80-2B59-7643-824E-4CFC8E9E0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2FC9854-C710-064F-B7E6-55754A1B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4ECA-AB8E-B147-8FA4-52D929B2D66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90994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307624-9F6C-F148-BF80-AB684FA07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DDB4A48B-4C9E-7740-9767-52BE3CFF4E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51946A9-B042-3047-B009-46914BD4BE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B63C536-7EE6-EC48-9105-4EF0500EC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B68B8-8BD8-E54C-BAE7-BA0546BC3AD5}" type="datetimeFigureOut">
              <a:rPr lang="tr-TR" smtClean="0"/>
              <a:t>14.05.2021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A512E1B-72E2-854A-92E6-0282C0C1E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FC70C3F-9A50-5047-96B2-9F6216383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24ECA-AB8E-B147-8FA4-52D929B2D66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31744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82907740-2041-D649-BF32-02E8CED0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F0B6B21-13B1-3846-8A3F-CD080C5CC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9800A5D-AF3D-1141-8CC8-0E3D4E140C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3B68B8-8BD8-E54C-BAE7-BA0546BC3AD5}" type="datetimeFigureOut">
              <a:rPr lang="tr-TR" smtClean="0"/>
              <a:t>14.05.2021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0B8CB11-7D96-EC4C-8719-0C3BD738A0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BEE6564-6A3B-4B4E-86F0-8F47AAE006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24ECA-AB8E-B147-8FA4-52D929B2D66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86174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57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27F6EA5-2EB1-5E40-8B3E-CCB58837AD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6830" y="1540436"/>
            <a:ext cx="9144000" cy="1397002"/>
          </a:xfrm>
        </p:spPr>
        <p:txBody>
          <a:bodyPr>
            <a:normAutofit/>
          </a:bodyPr>
          <a:lstStyle/>
          <a:p>
            <a:r>
              <a:rPr lang="tr-TR" sz="6600" b="1" dirty="0">
                <a:solidFill>
                  <a:srgbClr val="FF7417"/>
                </a:solidFill>
              </a:rPr>
              <a:t>Final Project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DA01BFE8-5DD2-944D-A83E-2CEC0A6C8C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62563" y="2928644"/>
            <a:ext cx="2912533" cy="1077218"/>
          </a:xfrm>
        </p:spPr>
        <p:txBody>
          <a:bodyPr>
            <a:normAutofit/>
          </a:bodyPr>
          <a:lstStyle/>
          <a:p>
            <a:r>
              <a:rPr lang="tr-TR" sz="2800" b="1" dirty="0">
                <a:solidFill>
                  <a:srgbClr val="FF7417"/>
                </a:solidFill>
              </a:rPr>
              <a:t>Virtual </a:t>
            </a:r>
            <a:r>
              <a:rPr lang="tr-TR" sz="2800" b="1" dirty="0" err="1">
                <a:solidFill>
                  <a:srgbClr val="FF7417"/>
                </a:solidFill>
              </a:rPr>
              <a:t>Internship</a:t>
            </a:r>
            <a:endParaRPr lang="tr-TR" sz="2800" b="1" dirty="0">
              <a:solidFill>
                <a:srgbClr val="FF7417"/>
              </a:solidFill>
            </a:endParaRPr>
          </a:p>
          <a:p>
            <a:r>
              <a:rPr lang="tr-TR" b="1" dirty="0">
                <a:solidFill>
                  <a:srgbClr val="FF7417"/>
                </a:solidFill>
              </a:rPr>
              <a:t>14-May-2021</a:t>
            </a:r>
            <a:endParaRPr lang="tr-TR" sz="2800" b="1" dirty="0">
              <a:solidFill>
                <a:srgbClr val="FF7417"/>
              </a:solidFill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1F7E0388-D3D8-0E45-B046-6F88F8D631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93" t="10301" r="37963" b="73897"/>
          <a:stretch/>
        </p:blipFill>
        <p:spPr>
          <a:xfrm>
            <a:off x="2450703" y="143435"/>
            <a:ext cx="7290594" cy="1397001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34683AD4-93DC-E047-8035-92C61563D9A4}"/>
              </a:ext>
            </a:extLst>
          </p:cNvPr>
          <p:cNvSpPr txBox="1"/>
          <p:nvPr/>
        </p:nvSpPr>
        <p:spPr>
          <a:xfrm>
            <a:off x="2556639" y="3920563"/>
            <a:ext cx="76077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200" i="1" u="sng" dirty="0">
                <a:solidFill>
                  <a:srgbClr val="FF7417"/>
                </a:solidFill>
              </a:rPr>
              <a:t>Name:</a:t>
            </a:r>
            <a:r>
              <a:rPr lang="tr-TR" sz="3200" dirty="0">
                <a:solidFill>
                  <a:srgbClr val="FF7417"/>
                </a:solidFill>
              </a:rPr>
              <a:t> İrem Tanrıverdi</a:t>
            </a:r>
          </a:p>
          <a:p>
            <a:pPr algn="ctr"/>
            <a:r>
              <a:rPr lang="tr-TR" sz="3200" i="1" u="sng" dirty="0" err="1">
                <a:solidFill>
                  <a:srgbClr val="FF7417"/>
                </a:solidFill>
              </a:rPr>
              <a:t>Email</a:t>
            </a:r>
            <a:r>
              <a:rPr lang="tr-TR" sz="3200" i="1" u="sng" dirty="0">
                <a:solidFill>
                  <a:srgbClr val="FF7417"/>
                </a:solidFill>
              </a:rPr>
              <a:t>:</a:t>
            </a:r>
            <a:r>
              <a:rPr lang="tr-TR" sz="3200" dirty="0">
                <a:solidFill>
                  <a:srgbClr val="FF7417"/>
                </a:solidFill>
              </a:rPr>
              <a:t> Tanriverdiirem.95@gmail.com</a:t>
            </a:r>
          </a:p>
          <a:p>
            <a:pPr algn="ctr"/>
            <a:r>
              <a:rPr lang="tr-TR" sz="3200" i="1" u="sng" dirty="0" err="1">
                <a:solidFill>
                  <a:srgbClr val="FF7417"/>
                </a:solidFill>
              </a:rPr>
              <a:t>Location</a:t>
            </a:r>
            <a:r>
              <a:rPr lang="tr-TR" sz="3200" dirty="0">
                <a:solidFill>
                  <a:srgbClr val="FF7417"/>
                </a:solidFill>
              </a:rPr>
              <a:t>: </a:t>
            </a:r>
            <a:r>
              <a:rPr lang="tr-TR" sz="3200" dirty="0" err="1">
                <a:solidFill>
                  <a:srgbClr val="FF7417"/>
                </a:solidFill>
              </a:rPr>
              <a:t>Turkey</a:t>
            </a:r>
            <a:endParaRPr lang="tr-TR" sz="3200" dirty="0">
              <a:solidFill>
                <a:srgbClr val="FF7417"/>
              </a:solidFill>
            </a:endParaRPr>
          </a:p>
          <a:p>
            <a:pPr algn="ctr"/>
            <a:r>
              <a:rPr lang="tr-TR" sz="3200" i="1" u="sng" dirty="0" err="1">
                <a:solidFill>
                  <a:srgbClr val="FF7417"/>
                </a:solidFill>
              </a:rPr>
              <a:t>Collage</a:t>
            </a:r>
            <a:r>
              <a:rPr lang="tr-TR" sz="3200" i="1" u="sng" dirty="0">
                <a:solidFill>
                  <a:srgbClr val="FF7417"/>
                </a:solidFill>
              </a:rPr>
              <a:t>:</a:t>
            </a:r>
            <a:r>
              <a:rPr lang="tr-TR" sz="3200" dirty="0">
                <a:solidFill>
                  <a:srgbClr val="FF7417"/>
                </a:solidFill>
              </a:rPr>
              <a:t> </a:t>
            </a:r>
            <a:r>
              <a:rPr lang="tr-TR" sz="3200" dirty="0" err="1">
                <a:solidFill>
                  <a:srgbClr val="FF7417"/>
                </a:solidFill>
              </a:rPr>
              <a:t>Middle</a:t>
            </a:r>
            <a:r>
              <a:rPr lang="tr-TR" sz="3200" dirty="0">
                <a:solidFill>
                  <a:srgbClr val="FF7417"/>
                </a:solidFill>
              </a:rPr>
              <a:t> East Technical </a:t>
            </a:r>
            <a:r>
              <a:rPr lang="tr-TR" sz="3200" dirty="0" err="1">
                <a:solidFill>
                  <a:srgbClr val="FF7417"/>
                </a:solidFill>
              </a:rPr>
              <a:t>University</a:t>
            </a:r>
            <a:endParaRPr lang="tr-TR" sz="3200" dirty="0">
              <a:solidFill>
                <a:srgbClr val="FF7417"/>
              </a:solidFill>
            </a:endParaRPr>
          </a:p>
          <a:p>
            <a:pPr algn="ctr"/>
            <a:r>
              <a:rPr lang="tr-TR" sz="3200" i="1" u="sng" dirty="0" err="1">
                <a:solidFill>
                  <a:srgbClr val="FF7417"/>
                </a:solidFill>
              </a:rPr>
              <a:t>Spealization</a:t>
            </a:r>
            <a:r>
              <a:rPr lang="tr-TR" sz="3200" i="1" u="sng" dirty="0">
                <a:solidFill>
                  <a:srgbClr val="FF7417"/>
                </a:solidFill>
              </a:rPr>
              <a:t>:</a:t>
            </a:r>
            <a:r>
              <a:rPr lang="tr-TR" sz="3200" dirty="0">
                <a:solidFill>
                  <a:srgbClr val="FF7417"/>
                </a:solidFill>
              </a:rPr>
              <a:t> Data </a:t>
            </a:r>
            <a:r>
              <a:rPr lang="tr-TR" sz="3200" dirty="0" err="1">
                <a:solidFill>
                  <a:srgbClr val="FF7417"/>
                </a:solidFill>
              </a:rPr>
              <a:t>Science</a:t>
            </a:r>
            <a:endParaRPr lang="tr-TR" sz="3200" dirty="0">
              <a:solidFill>
                <a:srgbClr val="FF74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830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9F0FAD5F-9DAA-FB46-A35B-D74A2E8BA9FE}"/>
              </a:ext>
            </a:extLst>
          </p:cNvPr>
          <p:cNvSpPr txBox="1"/>
          <p:nvPr/>
        </p:nvSpPr>
        <p:spPr>
          <a:xfrm>
            <a:off x="912597" y="504735"/>
            <a:ext cx="10178934" cy="700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Frequency of the default and education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1217B7E3-E44F-9145-89FE-6C57603A0D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32" b="2"/>
          <a:stretch/>
        </p:blipFill>
        <p:spPr>
          <a:xfrm>
            <a:off x="190917" y="1993760"/>
            <a:ext cx="5803323" cy="3890357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32F3FC92-80D6-574D-85D6-147F178CDC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68" b="3"/>
          <a:stretch/>
        </p:blipFill>
        <p:spPr>
          <a:xfrm>
            <a:off x="6185158" y="2086433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98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9F0FAD5F-9DAA-FB46-A35B-D74A2E8BA9FE}"/>
              </a:ext>
            </a:extLst>
          </p:cNvPr>
          <p:cNvSpPr txBox="1"/>
          <p:nvPr/>
        </p:nvSpPr>
        <p:spPr>
          <a:xfrm>
            <a:off x="1005008" y="405115"/>
            <a:ext cx="10178934" cy="8278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Frequency of the housing and loan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1C719A2-23A2-EF40-9215-3765C92E4F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684"/>
          <a:stretch/>
        </p:blipFill>
        <p:spPr>
          <a:xfrm>
            <a:off x="190917" y="1993759"/>
            <a:ext cx="5803323" cy="389035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0E3AE355-84FA-5B41-8C9F-15D23FDE06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98" b="-3"/>
          <a:stretch/>
        </p:blipFill>
        <p:spPr>
          <a:xfrm>
            <a:off x="6166068" y="1993758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52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9F0FAD5F-9DAA-FB46-A35B-D74A2E8BA9FE}"/>
              </a:ext>
            </a:extLst>
          </p:cNvPr>
          <p:cNvSpPr txBox="1"/>
          <p:nvPr/>
        </p:nvSpPr>
        <p:spPr>
          <a:xfrm>
            <a:off x="1005008" y="403719"/>
            <a:ext cx="10178934" cy="9088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Frequency of the contract and </a:t>
            </a:r>
            <a:r>
              <a:rPr lang="tr-TR" sz="3600" dirty="0" err="1">
                <a:latin typeface="+mj-lt"/>
              </a:rPr>
              <a:t>last</a:t>
            </a:r>
            <a:r>
              <a:rPr lang="tr-TR" sz="3600" dirty="0">
                <a:latin typeface="+mj-lt"/>
              </a:rPr>
              <a:t> </a:t>
            </a:r>
            <a:r>
              <a:rPr lang="tr-TR" sz="3600" dirty="0" err="1">
                <a:latin typeface="+mj-lt"/>
              </a:rPr>
              <a:t>contact</a:t>
            </a:r>
            <a:r>
              <a:rPr lang="tr-TR" sz="3600" dirty="0">
                <a:latin typeface="+mj-lt"/>
              </a:rPr>
              <a:t> </a:t>
            </a:r>
            <a:r>
              <a:rPr lang="tr-TR" sz="3600" dirty="0" err="1">
                <a:latin typeface="+mj-lt"/>
              </a:rPr>
              <a:t>month</a:t>
            </a:r>
            <a:r>
              <a:rPr lang="tr-TR" sz="3600" dirty="0">
                <a:latin typeface="+mj-lt"/>
              </a:rPr>
              <a:t> of </a:t>
            </a:r>
            <a:r>
              <a:rPr lang="tr-TR" sz="3600" dirty="0" err="1">
                <a:latin typeface="+mj-lt"/>
              </a:rPr>
              <a:t>year</a:t>
            </a:r>
            <a:r>
              <a:rPr lang="tr-TR" sz="3600" dirty="0">
                <a:latin typeface="+mj-lt"/>
              </a:rPr>
              <a:t> </a:t>
            </a:r>
            <a:endParaRPr lang="en-US" sz="360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707A66C-DC6C-5D4C-B791-5C2F4AE89B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6" r="-2" b="-2"/>
          <a:stretch/>
        </p:blipFill>
        <p:spPr>
          <a:xfrm>
            <a:off x="190917" y="2109507"/>
            <a:ext cx="5803323" cy="3890357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1822C1B4-BE06-0248-8F55-73AC2EDB5C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1415"/>
          <a:stretch/>
        </p:blipFill>
        <p:spPr>
          <a:xfrm>
            <a:off x="6185158" y="2016909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65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9F0FAD5F-9DAA-FB46-A35B-D74A2E8BA9FE}"/>
              </a:ext>
            </a:extLst>
          </p:cNvPr>
          <p:cNvSpPr txBox="1"/>
          <p:nvPr/>
        </p:nvSpPr>
        <p:spPr>
          <a:xfrm>
            <a:off x="-92409" y="15596"/>
            <a:ext cx="12188952" cy="67733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latin typeface="+mj-lt"/>
                <a:ea typeface="+mj-ea"/>
                <a:cs typeface="+mj-cs"/>
              </a:rPr>
              <a:t>Frequency of the </a:t>
            </a:r>
            <a:r>
              <a:rPr lang="tr-TR" sz="3600" dirty="0" err="1">
                <a:latin typeface="+mj-lt"/>
              </a:rPr>
              <a:t>outcome</a:t>
            </a:r>
            <a:r>
              <a:rPr lang="tr-TR" sz="3600" dirty="0">
                <a:latin typeface="+mj-lt"/>
              </a:rPr>
              <a:t> of </a:t>
            </a:r>
            <a:r>
              <a:rPr lang="tr-TR" sz="3600" dirty="0" err="1">
                <a:latin typeface="+mj-lt"/>
              </a:rPr>
              <a:t>the</a:t>
            </a:r>
            <a:r>
              <a:rPr lang="tr-TR" sz="3600" dirty="0">
                <a:latin typeface="+mj-lt"/>
              </a:rPr>
              <a:t> </a:t>
            </a:r>
            <a:r>
              <a:rPr lang="tr-TR" sz="3600" dirty="0" err="1">
                <a:latin typeface="+mj-lt"/>
              </a:rPr>
              <a:t>previous</a:t>
            </a:r>
            <a:r>
              <a:rPr lang="tr-TR" sz="3600" dirty="0">
                <a:latin typeface="+mj-lt"/>
              </a:rPr>
              <a:t> marketing </a:t>
            </a:r>
            <a:r>
              <a:rPr lang="tr-TR" sz="3600" dirty="0" err="1">
                <a:latin typeface="+mj-lt"/>
              </a:rPr>
              <a:t>campaign</a:t>
            </a:r>
            <a:r>
              <a:rPr lang="tr-TR" sz="3600" dirty="0">
                <a:latin typeface="+mj-lt"/>
              </a:rPr>
              <a:t> </a:t>
            </a:r>
            <a:r>
              <a:rPr lang="en-US" sz="3600" kern="1200" dirty="0">
                <a:latin typeface="+mj-lt"/>
                <a:ea typeface="+mj-ea"/>
                <a:cs typeface="+mj-cs"/>
              </a:rPr>
              <a:t>and y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7B841271-101F-E148-B2D6-D1C122565E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0" b="3"/>
          <a:stretch/>
        </p:blipFill>
        <p:spPr>
          <a:xfrm>
            <a:off x="198744" y="2063208"/>
            <a:ext cx="5803323" cy="3890357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23721F9A-FB91-A94F-A55B-942DB82B5F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76" b="3"/>
          <a:stretch/>
        </p:blipFill>
        <p:spPr>
          <a:xfrm>
            <a:off x="6189933" y="2063208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1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C294EB0-0FB8-9142-8885-404010777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303889" cy="804440"/>
          </a:xfr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tr-TR" dirty="0"/>
              <a:t>    </a:t>
            </a:r>
            <a:r>
              <a:rPr lang="tr-TR" dirty="0" err="1"/>
              <a:t>Shapes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numeric</a:t>
            </a:r>
            <a:r>
              <a:rPr lang="tr-TR" dirty="0"/>
              <a:t> </a:t>
            </a:r>
            <a:r>
              <a:rPr lang="tr-TR" dirty="0" err="1"/>
              <a:t>variables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B85A551B-5B50-AC4E-B2F3-2B8CE052D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5115" y="1119570"/>
            <a:ext cx="6919869" cy="4933990"/>
          </a:xfrm>
        </p:spPr>
      </p:pic>
    </p:spTree>
    <p:extLst>
      <p:ext uri="{BB962C8B-B14F-4D97-AF65-F5344CB8AC3E}">
        <p14:creationId xmlns:p14="http://schemas.microsoft.com/office/powerpoint/2010/main" val="3307974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C294EB0-0FB8-9142-8885-404010777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303889" cy="1070659"/>
          </a:xfr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tr-TR" dirty="0"/>
              <a:t> </a:t>
            </a:r>
            <a:r>
              <a:rPr lang="tr-TR" sz="3600" dirty="0" err="1"/>
              <a:t>Does</a:t>
            </a:r>
            <a:r>
              <a:rPr lang="tr-TR" sz="3600" dirty="0"/>
              <a:t> </a:t>
            </a:r>
            <a:r>
              <a:rPr lang="tr-TR" sz="3600" dirty="0" err="1"/>
              <a:t>numeric</a:t>
            </a:r>
            <a:r>
              <a:rPr lang="tr-TR" sz="3600" dirty="0"/>
              <a:t> </a:t>
            </a:r>
            <a:r>
              <a:rPr lang="tr-TR" sz="3600" dirty="0" err="1"/>
              <a:t>variables</a:t>
            </a:r>
            <a:r>
              <a:rPr lang="tr-TR" sz="3600" dirty="0"/>
              <a:t> </a:t>
            </a:r>
            <a:r>
              <a:rPr lang="tr-TR" sz="3600" dirty="0" err="1"/>
              <a:t>have</a:t>
            </a:r>
            <a:r>
              <a:rPr lang="tr-TR" sz="3600" dirty="0"/>
              <a:t> </a:t>
            </a:r>
            <a:r>
              <a:rPr lang="tr-TR" sz="3600" dirty="0" err="1"/>
              <a:t>any</a:t>
            </a:r>
            <a:r>
              <a:rPr lang="tr-TR" sz="3600" dirty="0"/>
              <a:t> </a:t>
            </a:r>
            <a:r>
              <a:rPr lang="tr-TR" sz="3600" dirty="0" err="1"/>
              <a:t>outlier</a:t>
            </a:r>
            <a:r>
              <a:rPr lang="tr-TR" sz="3600" dirty="0"/>
              <a:t> </a:t>
            </a:r>
            <a:r>
              <a:rPr lang="tr-TR" sz="3600" dirty="0" err="1"/>
              <a:t>and</a:t>
            </a:r>
            <a:r>
              <a:rPr lang="tr-TR" sz="3600" dirty="0"/>
              <a:t> </a:t>
            </a:r>
            <a:r>
              <a:rPr lang="tr-TR" sz="3600" dirty="0" err="1"/>
              <a:t>what</a:t>
            </a:r>
            <a:r>
              <a:rPr lang="tr-TR" sz="3600" dirty="0"/>
              <a:t> </a:t>
            </a:r>
            <a:r>
              <a:rPr lang="tr-TR" sz="3600" dirty="0" err="1"/>
              <a:t>will</a:t>
            </a:r>
            <a:r>
              <a:rPr lang="tr-TR" sz="3600" dirty="0"/>
              <a:t> be </a:t>
            </a:r>
            <a:r>
              <a:rPr lang="tr-TR" sz="3600" dirty="0" err="1"/>
              <a:t>shape</a:t>
            </a:r>
            <a:r>
              <a:rPr lang="tr-TR" sz="3600" dirty="0"/>
              <a:t> of </a:t>
            </a:r>
            <a:r>
              <a:rPr lang="tr-TR" sz="3600" dirty="0" err="1"/>
              <a:t>the</a:t>
            </a:r>
            <a:r>
              <a:rPr lang="tr-TR" sz="3600" dirty="0"/>
              <a:t> </a:t>
            </a:r>
            <a:r>
              <a:rPr lang="tr-TR" sz="3600" dirty="0" err="1"/>
              <a:t>variables</a:t>
            </a:r>
            <a:r>
              <a:rPr lang="tr-TR" sz="3600" dirty="0"/>
              <a:t> </a:t>
            </a:r>
            <a:r>
              <a:rPr lang="tr-TR" sz="3600" dirty="0" err="1"/>
              <a:t>exclude</a:t>
            </a:r>
            <a:r>
              <a:rPr lang="tr-TR" sz="3600" dirty="0"/>
              <a:t> </a:t>
            </a:r>
            <a:r>
              <a:rPr lang="tr-TR" sz="3600" dirty="0" err="1"/>
              <a:t>the</a:t>
            </a:r>
            <a:r>
              <a:rPr lang="tr-TR" sz="3600" dirty="0"/>
              <a:t> </a:t>
            </a:r>
            <a:r>
              <a:rPr lang="tr-TR" sz="3600" dirty="0" err="1"/>
              <a:t>outliers</a:t>
            </a:r>
            <a:r>
              <a:rPr lang="tr-TR" sz="3600" dirty="0"/>
              <a:t>?</a:t>
            </a:r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FA16A2E4-454D-8A41-A2AA-CA47F5DC93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9718" y="2036135"/>
            <a:ext cx="4721897" cy="3673437"/>
          </a:xfr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85511072-67F9-EB41-AD0B-8202270C8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42" y="1898966"/>
            <a:ext cx="5080402" cy="394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07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C294EB0-0FB8-9142-8885-404010777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2000" cy="1070659"/>
          </a:xfr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tr-TR" dirty="0"/>
              <a:t> </a:t>
            </a:r>
            <a:r>
              <a:rPr lang="tr-TR" sz="3600" dirty="0" err="1"/>
              <a:t>Does</a:t>
            </a:r>
            <a:r>
              <a:rPr lang="tr-TR" sz="3600" dirty="0"/>
              <a:t> </a:t>
            </a:r>
            <a:r>
              <a:rPr lang="tr-TR" sz="3600" dirty="0" err="1"/>
              <a:t>numeric</a:t>
            </a:r>
            <a:r>
              <a:rPr lang="tr-TR" sz="3600" dirty="0"/>
              <a:t> </a:t>
            </a:r>
            <a:r>
              <a:rPr lang="tr-TR" sz="3600" dirty="0" err="1"/>
              <a:t>variables</a:t>
            </a:r>
            <a:r>
              <a:rPr lang="tr-TR" sz="3600" dirty="0"/>
              <a:t> </a:t>
            </a:r>
            <a:r>
              <a:rPr lang="tr-TR" sz="3600" dirty="0" err="1"/>
              <a:t>have</a:t>
            </a:r>
            <a:r>
              <a:rPr lang="tr-TR" sz="3600" dirty="0"/>
              <a:t> </a:t>
            </a:r>
            <a:r>
              <a:rPr lang="tr-TR" sz="3600" dirty="0" err="1"/>
              <a:t>any</a:t>
            </a:r>
            <a:r>
              <a:rPr lang="tr-TR" sz="3600" dirty="0"/>
              <a:t> </a:t>
            </a:r>
            <a:r>
              <a:rPr lang="tr-TR" sz="3600" dirty="0" err="1"/>
              <a:t>outlier</a:t>
            </a:r>
            <a:r>
              <a:rPr lang="tr-TR" sz="3600" dirty="0"/>
              <a:t> </a:t>
            </a:r>
            <a:r>
              <a:rPr lang="tr-TR" sz="3600" dirty="0" err="1"/>
              <a:t>and</a:t>
            </a:r>
            <a:r>
              <a:rPr lang="tr-TR" sz="3600" dirty="0"/>
              <a:t> </a:t>
            </a:r>
            <a:r>
              <a:rPr lang="tr-TR" sz="3600" dirty="0" err="1"/>
              <a:t>what</a:t>
            </a:r>
            <a:r>
              <a:rPr lang="tr-TR" sz="3600" dirty="0"/>
              <a:t> </a:t>
            </a:r>
            <a:r>
              <a:rPr lang="tr-TR" sz="3600" dirty="0" err="1"/>
              <a:t>will</a:t>
            </a:r>
            <a:r>
              <a:rPr lang="tr-TR" sz="3600" dirty="0"/>
              <a:t> be </a:t>
            </a:r>
            <a:r>
              <a:rPr lang="tr-TR" sz="3600" dirty="0" err="1"/>
              <a:t>shape</a:t>
            </a:r>
            <a:r>
              <a:rPr lang="tr-TR" sz="3600" dirty="0"/>
              <a:t> of </a:t>
            </a:r>
            <a:r>
              <a:rPr lang="tr-TR" sz="3600" dirty="0" err="1"/>
              <a:t>the</a:t>
            </a:r>
            <a:r>
              <a:rPr lang="tr-TR" sz="3600" dirty="0"/>
              <a:t> </a:t>
            </a:r>
            <a:r>
              <a:rPr lang="tr-TR" sz="3600" dirty="0" err="1"/>
              <a:t>variables</a:t>
            </a:r>
            <a:r>
              <a:rPr lang="tr-TR" sz="3600" dirty="0"/>
              <a:t> </a:t>
            </a:r>
            <a:r>
              <a:rPr lang="tr-TR" sz="3600" dirty="0" err="1"/>
              <a:t>exclude</a:t>
            </a:r>
            <a:r>
              <a:rPr lang="tr-TR" sz="3600" dirty="0"/>
              <a:t> </a:t>
            </a:r>
            <a:r>
              <a:rPr lang="tr-TR" sz="3600" dirty="0" err="1"/>
              <a:t>the</a:t>
            </a:r>
            <a:r>
              <a:rPr lang="tr-TR" sz="3600" dirty="0"/>
              <a:t> </a:t>
            </a:r>
            <a:r>
              <a:rPr lang="tr-TR" sz="3600" dirty="0" err="1"/>
              <a:t>outliers</a:t>
            </a:r>
            <a:r>
              <a:rPr lang="tr-TR" sz="3600" dirty="0"/>
              <a:t>?</a:t>
            </a:r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B63BE069-B58D-CA49-8080-3A081D4C3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505" y="1586872"/>
            <a:ext cx="5723970" cy="4351338"/>
          </a:xfr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8F71075B-6D46-BC40-9E41-8538A90AC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062" y="1586871"/>
            <a:ext cx="6277420" cy="420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8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C294EB0-0FB8-9142-8885-404010777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2000" cy="1070659"/>
          </a:xfr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>
            <a:normAutofit/>
          </a:bodyPr>
          <a:lstStyle/>
          <a:p>
            <a:r>
              <a:rPr lang="tr-TR" sz="3200" dirty="0"/>
              <a:t>Is </a:t>
            </a:r>
            <a:r>
              <a:rPr lang="tr-TR" sz="3200" dirty="0" err="1"/>
              <a:t>there</a:t>
            </a:r>
            <a:r>
              <a:rPr lang="tr-TR" sz="3200" dirty="0"/>
              <a:t> </a:t>
            </a:r>
            <a:r>
              <a:rPr lang="tr-TR" sz="3200" dirty="0" err="1"/>
              <a:t>any</a:t>
            </a:r>
            <a:r>
              <a:rPr lang="tr-TR" sz="3200" dirty="0"/>
              <a:t> </a:t>
            </a:r>
            <a:r>
              <a:rPr lang="tr-TR" sz="3200" dirty="0" err="1"/>
              <a:t>significant</a:t>
            </a:r>
            <a:r>
              <a:rPr lang="tr-TR" sz="3200" dirty="0"/>
              <a:t> </a:t>
            </a:r>
            <a:r>
              <a:rPr lang="tr-TR" sz="3200" dirty="0" err="1"/>
              <a:t>relationship</a:t>
            </a:r>
            <a:r>
              <a:rPr lang="tr-TR" sz="3200" dirty="0"/>
              <a:t> </a:t>
            </a:r>
            <a:r>
              <a:rPr lang="tr-TR" sz="3200" dirty="0" err="1"/>
              <a:t>between</a:t>
            </a:r>
            <a:r>
              <a:rPr lang="tr-TR" sz="3200" dirty="0"/>
              <a:t> </a:t>
            </a:r>
            <a:r>
              <a:rPr lang="tr-TR" sz="3200" dirty="0" err="1"/>
              <a:t>numeric</a:t>
            </a:r>
            <a:r>
              <a:rPr lang="tr-TR" sz="3200" dirty="0"/>
              <a:t> </a:t>
            </a:r>
            <a:r>
              <a:rPr lang="tr-TR" sz="3200" dirty="0" err="1"/>
              <a:t>variables</a:t>
            </a:r>
            <a:r>
              <a:rPr lang="tr-TR" sz="3200" dirty="0"/>
              <a:t> </a:t>
            </a:r>
            <a:r>
              <a:rPr lang="tr-TR" sz="3200" dirty="0" err="1"/>
              <a:t>and</a:t>
            </a:r>
            <a:r>
              <a:rPr lang="tr-TR" sz="3200" dirty="0"/>
              <a:t> y, </a:t>
            </a:r>
            <a:r>
              <a:rPr lang="tr-TR" sz="3200" dirty="0" err="1"/>
              <a:t>if</a:t>
            </a:r>
            <a:r>
              <a:rPr lang="tr-TR" sz="3200" dirty="0"/>
              <a:t> y </a:t>
            </a:r>
            <a:r>
              <a:rPr lang="tr-TR" sz="3200" dirty="0" err="1"/>
              <a:t>taken</a:t>
            </a:r>
            <a:r>
              <a:rPr lang="tr-TR" sz="3200" dirty="0"/>
              <a:t> as </a:t>
            </a:r>
            <a:r>
              <a:rPr lang="tr-TR" sz="3200" dirty="0" err="1"/>
              <a:t>numeric</a:t>
            </a:r>
            <a:r>
              <a:rPr lang="tr-TR" sz="3200" dirty="0"/>
              <a:t> (1:no, 0:yes)?</a:t>
            </a:r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7E37B89B-475F-D240-8A3D-B0F895467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214" y="1253330"/>
            <a:ext cx="5778785" cy="4717375"/>
          </a:xfr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C4CBD267-1078-D144-8625-1FF221D2C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654821"/>
            <a:ext cx="6185517" cy="431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255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C294EB0-0FB8-9142-8885-404010777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12192000" cy="497710"/>
          </a:xfr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tr-TR" sz="3200" dirty="0"/>
              <a:t>Is </a:t>
            </a:r>
            <a:r>
              <a:rPr lang="tr-TR" sz="3200" dirty="0" err="1"/>
              <a:t>there</a:t>
            </a:r>
            <a:r>
              <a:rPr lang="tr-TR" sz="3200" dirty="0"/>
              <a:t> </a:t>
            </a:r>
            <a:r>
              <a:rPr lang="tr-TR" sz="3200" dirty="0" err="1"/>
              <a:t>any</a:t>
            </a:r>
            <a:r>
              <a:rPr lang="tr-TR" sz="3200" dirty="0"/>
              <a:t> </a:t>
            </a:r>
            <a:r>
              <a:rPr lang="tr-TR" sz="3200" dirty="0" err="1"/>
              <a:t>significant</a:t>
            </a:r>
            <a:r>
              <a:rPr lang="tr-TR" sz="3200" dirty="0"/>
              <a:t> </a:t>
            </a:r>
            <a:r>
              <a:rPr lang="tr-TR" sz="3200" dirty="0" err="1"/>
              <a:t>relationship</a:t>
            </a:r>
            <a:r>
              <a:rPr lang="tr-TR" sz="3200" dirty="0"/>
              <a:t> </a:t>
            </a:r>
            <a:r>
              <a:rPr lang="tr-TR" sz="3200" dirty="0" err="1"/>
              <a:t>between</a:t>
            </a:r>
            <a:r>
              <a:rPr lang="tr-TR" sz="3200" dirty="0"/>
              <a:t> </a:t>
            </a:r>
            <a:r>
              <a:rPr lang="tr-TR" sz="3200" dirty="0" err="1"/>
              <a:t>categorical</a:t>
            </a:r>
            <a:r>
              <a:rPr lang="tr-TR" sz="3200" dirty="0"/>
              <a:t> </a:t>
            </a:r>
            <a:r>
              <a:rPr lang="tr-TR" sz="3200" dirty="0" err="1"/>
              <a:t>variables</a:t>
            </a:r>
            <a:r>
              <a:rPr lang="tr-TR" sz="3200" dirty="0"/>
              <a:t> </a:t>
            </a:r>
            <a:r>
              <a:rPr lang="tr-TR" sz="3200" dirty="0" err="1"/>
              <a:t>and</a:t>
            </a:r>
            <a:r>
              <a:rPr lang="tr-TR" sz="3200" dirty="0"/>
              <a:t> y?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27218D9B-0039-F24A-AF5D-91F9578D1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218" y="894678"/>
            <a:ext cx="9979564" cy="557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78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C294EB0-0FB8-9142-8885-404010777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12192000" cy="520860"/>
          </a:xfr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tr-TR" sz="3200" dirty="0"/>
              <a:t>Is </a:t>
            </a:r>
            <a:r>
              <a:rPr lang="tr-TR" sz="3200" dirty="0" err="1"/>
              <a:t>there</a:t>
            </a:r>
            <a:r>
              <a:rPr lang="tr-TR" sz="3200" dirty="0"/>
              <a:t> </a:t>
            </a:r>
            <a:r>
              <a:rPr lang="tr-TR" sz="3200" dirty="0" err="1"/>
              <a:t>any</a:t>
            </a:r>
            <a:r>
              <a:rPr lang="tr-TR" sz="3200" dirty="0"/>
              <a:t> </a:t>
            </a:r>
            <a:r>
              <a:rPr lang="tr-TR" sz="3200" dirty="0" err="1"/>
              <a:t>significant</a:t>
            </a:r>
            <a:r>
              <a:rPr lang="tr-TR" sz="3200" dirty="0"/>
              <a:t> </a:t>
            </a:r>
            <a:r>
              <a:rPr lang="tr-TR" sz="3200" dirty="0" err="1"/>
              <a:t>relationship</a:t>
            </a:r>
            <a:r>
              <a:rPr lang="tr-TR" sz="3200" dirty="0"/>
              <a:t> </a:t>
            </a:r>
            <a:r>
              <a:rPr lang="tr-TR" sz="3200" dirty="0" err="1"/>
              <a:t>between</a:t>
            </a:r>
            <a:r>
              <a:rPr lang="tr-TR" sz="3200" dirty="0"/>
              <a:t> </a:t>
            </a:r>
            <a:r>
              <a:rPr lang="tr-TR" sz="3200" dirty="0" err="1"/>
              <a:t>categorical</a:t>
            </a:r>
            <a:r>
              <a:rPr lang="tr-TR" sz="3200" dirty="0"/>
              <a:t> </a:t>
            </a:r>
            <a:r>
              <a:rPr lang="tr-TR" sz="3200" dirty="0" err="1"/>
              <a:t>variables</a:t>
            </a:r>
            <a:r>
              <a:rPr lang="tr-TR" sz="3200" dirty="0"/>
              <a:t> </a:t>
            </a:r>
            <a:r>
              <a:rPr lang="tr-TR" sz="3200" dirty="0" err="1"/>
              <a:t>and</a:t>
            </a:r>
            <a:r>
              <a:rPr lang="tr-TR" sz="3200" dirty="0"/>
              <a:t> y?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D375B74-4ED5-C443-BF04-087F87B61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01" y="775505"/>
            <a:ext cx="10779889" cy="598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85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57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6A57F87-4367-8944-8666-979800133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73" y="129598"/>
            <a:ext cx="10515600" cy="1325563"/>
          </a:xfrm>
        </p:spPr>
        <p:txBody>
          <a:bodyPr/>
          <a:lstStyle/>
          <a:p>
            <a:r>
              <a:rPr lang="tr-TR" b="1" dirty="0" err="1">
                <a:solidFill>
                  <a:srgbClr val="FF7417"/>
                </a:solidFill>
              </a:rPr>
              <a:t>Outline</a:t>
            </a:r>
            <a:endParaRPr lang="tr-TR" b="1" dirty="0">
              <a:solidFill>
                <a:srgbClr val="FF7417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D309B59-DC81-C546-A000-0EED683B4D54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5D5757"/>
          </a:solidFill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tr-TR" dirty="0">
                <a:solidFill>
                  <a:schemeClr val="bg1"/>
                </a:solidFill>
              </a:rPr>
              <a:t>Problem </a:t>
            </a:r>
            <a:r>
              <a:rPr lang="tr-TR" dirty="0" err="1">
                <a:solidFill>
                  <a:schemeClr val="bg1"/>
                </a:solidFill>
              </a:rPr>
              <a:t>Description</a:t>
            </a:r>
            <a:endParaRPr lang="tr-TR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tr-TR" dirty="0">
                <a:solidFill>
                  <a:schemeClr val="bg1"/>
                </a:solidFill>
              </a:rPr>
              <a:t>Data </a:t>
            </a:r>
            <a:r>
              <a:rPr lang="tr-TR" dirty="0" err="1">
                <a:solidFill>
                  <a:schemeClr val="bg1"/>
                </a:solidFill>
              </a:rPr>
              <a:t>Description</a:t>
            </a:r>
            <a:endParaRPr lang="tr-TR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tr-TR" dirty="0" err="1">
                <a:solidFill>
                  <a:schemeClr val="bg1"/>
                </a:solidFill>
              </a:rPr>
              <a:t>Explanatory</a:t>
            </a:r>
            <a:r>
              <a:rPr lang="tr-TR" dirty="0">
                <a:solidFill>
                  <a:schemeClr val="bg1"/>
                </a:solidFill>
              </a:rPr>
              <a:t> Data </a:t>
            </a:r>
            <a:r>
              <a:rPr lang="tr-TR" dirty="0" err="1">
                <a:solidFill>
                  <a:schemeClr val="bg1"/>
                </a:solidFill>
              </a:rPr>
              <a:t>analysis</a:t>
            </a:r>
            <a:endParaRPr lang="tr-TR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tr-TR" dirty="0" err="1">
                <a:solidFill>
                  <a:schemeClr val="bg1"/>
                </a:solidFill>
              </a:rPr>
              <a:t>Recommended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models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for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this</a:t>
            </a:r>
            <a:r>
              <a:rPr lang="tr-TR" dirty="0">
                <a:solidFill>
                  <a:schemeClr val="bg1"/>
                </a:solidFill>
              </a:rPr>
              <a:t> data set</a:t>
            </a:r>
          </a:p>
        </p:txBody>
      </p:sp>
      <p:cxnSp>
        <p:nvCxnSpPr>
          <p:cNvPr id="5" name="Düz Bağlayıcı 4">
            <a:extLst>
              <a:ext uri="{FF2B5EF4-FFF2-40B4-BE49-F238E27FC236}">
                <a16:creationId xmlns:a16="http://schemas.microsoft.com/office/drawing/2014/main" id="{1902C5E9-9A95-E240-B553-A27D6223C60A}"/>
              </a:ext>
            </a:extLst>
          </p:cNvPr>
          <p:cNvCxnSpPr>
            <a:cxnSpLocks/>
          </p:cNvCxnSpPr>
          <p:nvPr/>
        </p:nvCxnSpPr>
        <p:spPr>
          <a:xfrm>
            <a:off x="145473" y="1094509"/>
            <a:ext cx="7654636" cy="0"/>
          </a:xfrm>
          <a:prstGeom prst="line">
            <a:avLst/>
          </a:prstGeom>
          <a:ln>
            <a:solidFill>
              <a:srgbClr val="FF7417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783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55D16920-FF0B-F34B-B6B6-AD425D350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10"/>
          <a:stretch/>
        </p:blipFill>
        <p:spPr>
          <a:xfrm>
            <a:off x="3058282" y="1465795"/>
            <a:ext cx="5069295" cy="3926410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Düz Bağlayıcı 6">
            <a:extLst>
              <a:ext uri="{FF2B5EF4-FFF2-40B4-BE49-F238E27FC236}">
                <a16:creationId xmlns:a16="http://schemas.microsoft.com/office/drawing/2014/main" id="{C8DB554F-5406-2241-B5FC-8A5490C0271E}"/>
              </a:ext>
            </a:extLst>
          </p:cNvPr>
          <p:cNvCxnSpPr>
            <a:cxnSpLocks/>
          </p:cNvCxnSpPr>
          <p:nvPr/>
        </p:nvCxnSpPr>
        <p:spPr>
          <a:xfrm>
            <a:off x="6585995" y="1567832"/>
            <a:ext cx="0" cy="3710224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Düz Bağlayıcı 14">
            <a:extLst>
              <a:ext uri="{FF2B5EF4-FFF2-40B4-BE49-F238E27FC236}">
                <a16:creationId xmlns:a16="http://schemas.microsoft.com/office/drawing/2014/main" id="{E06D52CC-AF7F-F844-B7A9-F97AADFCBABC}"/>
              </a:ext>
            </a:extLst>
          </p:cNvPr>
          <p:cNvCxnSpPr>
            <a:cxnSpLocks/>
          </p:cNvCxnSpPr>
          <p:nvPr/>
        </p:nvCxnSpPr>
        <p:spPr>
          <a:xfrm>
            <a:off x="4759124" y="1567832"/>
            <a:ext cx="0" cy="3710224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4B2FD01F-4E29-EF43-AA3A-4E44853504F7}"/>
              </a:ext>
            </a:extLst>
          </p:cNvPr>
          <p:cNvSpPr txBox="1"/>
          <p:nvPr/>
        </p:nvSpPr>
        <p:spPr>
          <a:xfrm>
            <a:off x="1541999" y="326596"/>
            <a:ext cx="87015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H</a:t>
            </a:r>
            <a:r>
              <a:rPr lang="tr-TR" baseline="-25000" dirty="0" err="1"/>
              <a:t>o</a:t>
            </a:r>
            <a:r>
              <a:rPr lang="tr-TR" dirty="0"/>
              <a:t> : </a:t>
            </a:r>
            <a:r>
              <a:rPr lang="tr-TR" dirty="0" err="1"/>
              <a:t>There</a:t>
            </a:r>
            <a:r>
              <a:rPr lang="tr-TR" dirty="0"/>
              <a:t> is  not </a:t>
            </a:r>
            <a:r>
              <a:rPr lang="tr-TR" dirty="0" err="1"/>
              <a:t>significant</a:t>
            </a:r>
            <a:r>
              <a:rPr lang="tr-TR" dirty="0"/>
              <a:t> </a:t>
            </a:r>
            <a:r>
              <a:rPr lang="tr-TR" dirty="0" err="1"/>
              <a:t>relationship</a:t>
            </a:r>
            <a:r>
              <a:rPr lang="tr-TR" dirty="0"/>
              <a:t> </a:t>
            </a:r>
            <a:r>
              <a:rPr lang="tr-TR" dirty="0" err="1"/>
              <a:t>between</a:t>
            </a:r>
            <a:r>
              <a:rPr lang="tr-TR" dirty="0"/>
              <a:t> </a:t>
            </a:r>
            <a:r>
              <a:rPr lang="tr-TR" dirty="0" err="1"/>
              <a:t>variables</a:t>
            </a:r>
            <a:r>
              <a:rPr lang="tr-TR" dirty="0"/>
              <a:t> (</a:t>
            </a:r>
            <a:r>
              <a:rPr lang="tr-TR" dirty="0" err="1"/>
              <a:t>Variables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independent</a:t>
            </a:r>
            <a:r>
              <a:rPr lang="tr-TR" dirty="0"/>
              <a:t> )</a:t>
            </a:r>
          </a:p>
          <a:p>
            <a:r>
              <a:rPr lang="tr-TR" dirty="0"/>
              <a:t>H</a:t>
            </a:r>
            <a:r>
              <a:rPr lang="tr-TR" baseline="-25000" dirty="0"/>
              <a:t>1</a:t>
            </a:r>
            <a:r>
              <a:rPr lang="tr-TR" dirty="0"/>
              <a:t>: </a:t>
            </a:r>
            <a:r>
              <a:rPr lang="tr-TR" dirty="0" err="1"/>
              <a:t>There</a:t>
            </a:r>
            <a:r>
              <a:rPr lang="tr-TR" dirty="0"/>
              <a:t> is </a:t>
            </a:r>
            <a:r>
              <a:rPr lang="tr-TR" dirty="0" err="1"/>
              <a:t>significant</a:t>
            </a:r>
            <a:r>
              <a:rPr lang="tr-TR" dirty="0"/>
              <a:t> </a:t>
            </a:r>
            <a:r>
              <a:rPr lang="tr-TR" dirty="0" err="1"/>
              <a:t>relationship</a:t>
            </a:r>
            <a:r>
              <a:rPr lang="tr-TR" dirty="0"/>
              <a:t> </a:t>
            </a:r>
            <a:r>
              <a:rPr lang="tr-TR" dirty="0" err="1"/>
              <a:t>between</a:t>
            </a:r>
            <a:r>
              <a:rPr lang="tr-TR" dirty="0"/>
              <a:t> </a:t>
            </a:r>
            <a:r>
              <a:rPr lang="tr-TR" dirty="0" err="1"/>
              <a:t>variables</a:t>
            </a:r>
            <a:r>
              <a:rPr lang="tr-TR" dirty="0"/>
              <a:t> </a:t>
            </a:r>
          </a:p>
          <a:p>
            <a:endParaRPr lang="tr-TR" dirty="0"/>
          </a:p>
        </p:txBody>
      </p:sp>
      <p:sp>
        <p:nvSpPr>
          <p:cNvPr id="24" name="Metin kutusu 23">
            <a:extLst>
              <a:ext uri="{FF2B5EF4-FFF2-40B4-BE49-F238E27FC236}">
                <a16:creationId xmlns:a16="http://schemas.microsoft.com/office/drawing/2014/main" id="{DD4EE9D3-DB83-9B4B-950E-97C9C59C3F16}"/>
              </a:ext>
            </a:extLst>
          </p:cNvPr>
          <p:cNvSpPr txBox="1"/>
          <p:nvPr/>
        </p:nvSpPr>
        <p:spPr>
          <a:xfrm>
            <a:off x="918895" y="5740831"/>
            <a:ext cx="1078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As </a:t>
            </a:r>
            <a:r>
              <a:rPr lang="tr-TR" dirty="0" err="1"/>
              <a:t>seen</a:t>
            </a:r>
            <a:r>
              <a:rPr lang="tr-TR" dirty="0"/>
              <a:t> </a:t>
            </a:r>
            <a:r>
              <a:rPr lang="tr-TR" dirty="0" err="1"/>
              <a:t>all</a:t>
            </a:r>
            <a:r>
              <a:rPr lang="tr-TR" dirty="0"/>
              <a:t> p-</a:t>
            </a:r>
            <a:r>
              <a:rPr lang="tr-TR" dirty="0" err="1"/>
              <a:t>values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smaller</a:t>
            </a:r>
            <a:r>
              <a:rPr lang="tr-TR" dirty="0"/>
              <a:t> </a:t>
            </a:r>
            <a:r>
              <a:rPr lang="tr-TR" dirty="0" err="1"/>
              <a:t>than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significance</a:t>
            </a:r>
            <a:r>
              <a:rPr lang="tr-TR" dirty="0"/>
              <a:t> </a:t>
            </a:r>
            <a:r>
              <a:rPr lang="tr-TR" dirty="0" err="1"/>
              <a:t>level</a:t>
            </a:r>
            <a:r>
              <a:rPr lang="tr-TR" dirty="0"/>
              <a:t> of 0.05, </a:t>
            </a:r>
            <a:r>
              <a:rPr lang="tr-TR" dirty="0" err="1"/>
              <a:t>so</a:t>
            </a:r>
            <a:r>
              <a:rPr lang="tr-TR" dirty="0"/>
              <a:t> </a:t>
            </a:r>
            <a:r>
              <a:rPr lang="tr-TR" dirty="0" err="1"/>
              <a:t>there</a:t>
            </a:r>
            <a:r>
              <a:rPr lang="tr-TR" dirty="0"/>
              <a:t> is </a:t>
            </a:r>
            <a:r>
              <a:rPr lang="tr-TR" dirty="0" err="1"/>
              <a:t>significant</a:t>
            </a:r>
            <a:r>
              <a:rPr lang="tr-TR" dirty="0"/>
              <a:t> </a:t>
            </a:r>
            <a:r>
              <a:rPr lang="tr-TR" dirty="0" err="1"/>
              <a:t>relationship</a:t>
            </a:r>
            <a:r>
              <a:rPr lang="tr-TR" dirty="0"/>
              <a:t> </a:t>
            </a:r>
            <a:r>
              <a:rPr lang="tr-TR" dirty="0" err="1"/>
              <a:t>between</a:t>
            </a:r>
            <a:r>
              <a:rPr lang="tr-TR" dirty="0"/>
              <a:t> </a:t>
            </a:r>
            <a:r>
              <a:rPr lang="tr-TR" dirty="0" err="1"/>
              <a:t>categorical</a:t>
            </a:r>
            <a:r>
              <a:rPr lang="tr-TR" dirty="0"/>
              <a:t> </a:t>
            </a:r>
            <a:r>
              <a:rPr lang="tr-TR" dirty="0" err="1"/>
              <a:t>variables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y.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44788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89F75434-E9B4-1244-A6C4-7A2E1F5D4A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777" b="-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AE1EC33-5557-3945-A88C-D2D1568F6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rgbClr val="FF7417"/>
                </a:solidFill>
              </a:rPr>
              <a:t>Model Building and Model Selection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78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14BFF4D-92DE-C646-BEA0-9B985C1F5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21555"/>
          </a:xfrm>
          <a:solidFill>
            <a:schemeClr val="accent2">
              <a:lumMod val="60000"/>
              <a:lumOff val="40000"/>
            </a:schemeClr>
          </a:solidFill>
        </p:spPr>
        <p:txBody>
          <a:bodyPr>
            <a:normAutofit fontScale="90000"/>
          </a:bodyPr>
          <a:lstStyle/>
          <a:p>
            <a:r>
              <a:rPr lang="tr-TR" dirty="0" err="1"/>
              <a:t>What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methods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deal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imbalanced</a:t>
            </a:r>
            <a:r>
              <a:rPr lang="tr-TR" dirty="0"/>
              <a:t> data </a:t>
            </a:r>
            <a:r>
              <a:rPr lang="tr-TR" dirty="0" err="1"/>
              <a:t>sets</a:t>
            </a:r>
            <a:r>
              <a:rPr lang="tr-TR" dirty="0"/>
              <a:t> ?</a:t>
            </a:r>
            <a:br>
              <a:rPr lang="tr-TR" dirty="0"/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279A82B-D31B-0046-975A-D089AE285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021555"/>
            <a:ext cx="11801475" cy="5722145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tr-TR" sz="4500" dirty="0" err="1"/>
              <a:t>We</a:t>
            </a:r>
            <a:r>
              <a:rPr lang="tr-TR" sz="4500" dirty="0"/>
              <a:t> </a:t>
            </a:r>
            <a:r>
              <a:rPr lang="tr-TR" sz="4500" dirty="0" err="1"/>
              <a:t>see</a:t>
            </a:r>
            <a:r>
              <a:rPr lang="tr-TR" sz="4500" dirty="0"/>
              <a:t> </a:t>
            </a:r>
            <a:r>
              <a:rPr lang="tr-TR" sz="4500" dirty="0" err="1"/>
              <a:t>that</a:t>
            </a:r>
            <a:r>
              <a:rPr lang="tr-TR" sz="4500" dirty="0"/>
              <a:t> in EDA </a:t>
            </a:r>
            <a:r>
              <a:rPr lang="tr-TR" sz="4500" dirty="0" err="1"/>
              <a:t>part</a:t>
            </a:r>
            <a:r>
              <a:rPr lang="tr-TR" sz="4500" dirty="0"/>
              <a:t>, in </a:t>
            </a:r>
            <a:r>
              <a:rPr lang="tr-TR" sz="4500" dirty="0" err="1"/>
              <a:t>response</a:t>
            </a:r>
            <a:r>
              <a:rPr lang="tr-TR" sz="4500" dirty="0"/>
              <a:t> </a:t>
            </a:r>
            <a:r>
              <a:rPr lang="tr-TR" sz="4500" dirty="0" err="1"/>
              <a:t>variable</a:t>
            </a:r>
            <a:r>
              <a:rPr lang="tr-TR" sz="4500" dirty="0"/>
              <a:t>, “</a:t>
            </a:r>
            <a:r>
              <a:rPr lang="tr-TR" sz="4500" dirty="0" err="1"/>
              <a:t>no</a:t>
            </a:r>
            <a:r>
              <a:rPr lang="tr-TR" sz="4500" dirty="0"/>
              <a:t>” </a:t>
            </a:r>
            <a:r>
              <a:rPr lang="tr-TR" sz="4500" dirty="0" err="1"/>
              <a:t>class</a:t>
            </a:r>
            <a:r>
              <a:rPr lang="tr-TR" sz="4500" dirty="0"/>
              <a:t> </a:t>
            </a:r>
            <a:r>
              <a:rPr lang="tr-TR" sz="4500" dirty="0" err="1"/>
              <a:t>proportion</a:t>
            </a:r>
            <a:r>
              <a:rPr lang="tr-TR" sz="4500" dirty="0"/>
              <a:t> is 88.3 </a:t>
            </a:r>
            <a:r>
              <a:rPr lang="tr-TR" sz="4500" dirty="0" err="1"/>
              <a:t>while</a:t>
            </a:r>
            <a:r>
              <a:rPr lang="tr-TR" sz="4500" dirty="0"/>
              <a:t> “</a:t>
            </a:r>
            <a:r>
              <a:rPr lang="tr-TR" sz="4500" dirty="0" err="1"/>
              <a:t>yes</a:t>
            </a:r>
            <a:r>
              <a:rPr lang="tr-TR" sz="4500" dirty="0"/>
              <a:t>” </a:t>
            </a:r>
            <a:r>
              <a:rPr lang="tr-TR" sz="4500" dirty="0" err="1"/>
              <a:t>class</a:t>
            </a:r>
            <a:r>
              <a:rPr lang="tr-TR" sz="4500" dirty="0"/>
              <a:t> </a:t>
            </a:r>
            <a:r>
              <a:rPr lang="tr-TR" sz="4500" dirty="0" err="1"/>
              <a:t>proportion</a:t>
            </a:r>
            <a:r>
              <a:rPr lang="tr-TR" sz="4500" dirty="0"/>
              <a:t> is 11.7. </a:t>
            </a:r>
            <a:r>
              <a:rPr lang="tr-TR" sz="4500" dirty="0" err="1"/>
              <a:t>There</a:t>
            </a:r>
            <a:r>
              <a:rPr lang="tr-TR" sz="4500" dirty="0"/>
              <a:t> is </a:t>
            </a:r>
            <a:r>
              <a:rPr lang="tr-TR" sz="4500" dirty="0" err="1"/>
              <a:t>huge</a:t>
            </a:r>
            <a:r>
              <a:rPr lang="tr-TR" sz="4500" dirty="0"/>
              <a:t> </a:t>
            </a:r>
            <a:r>
              <a:rPr lang="tr-TR" sz="4500" dirty="0" err="1"/>
              <a:t>difference</a:t>
            </a:r>
            <a:r>
              <a:rPr lang="tr-TR" sz="4500" dirty="0"/>
              <a:t> </a:t>
            </a:r>
            <a:r>
              <a:rPr lang="tr-TR" sz="4500" dirty="0" err="1"/>
              <a:t>difference</a:t>
            </a:r>
            <a:r>
              <a:rPr lang="tr-TR" sz="4500" dirty="0"/>
              <a:t> </a:t>
            </a:r>
            <a:r>
              <a:rPr lang="tr-TR" sz="4500" dirty="0" err="1"/>
              <a:t>between</a:t>
            </a:r>
            <a:r>
              <a:rPr lang="tr-TR" sz="4500" dirty="0"/>
              <a:t> </a:t>
            </a:r>
            <a:r>
              <a:rPr lang="tr-TR" sz="4500" dirty="0" err="1"/>
              <a:t>two</a:t>
            </a:r>
            <a:r>
              <a:rPr lang="tr-TR" sz="4500" dirty="0"/>
              <a:t> </a:t>
            </a:r>
            <a:r>
              <a:rPr lang="tr-TR" sz="4500" dirty="0" err="1"/>
              <a:t>class</a:t>
            </a:r>
            <a:r>
              <a:rPr lang="tr-TR" sz="4500" dirty="0"/>
              <a:t>. </a:t>
            </a:r>
            <a:r>
              <a:rPr lang="tr-TR" sz="4500" dirty="0" err="1"/>
              <a:t>Thus</a:t>
            </a:r>
            <a:r>
              <a:rPr lang="tr-TR" sz="4500" dirty="0"/>
              <a:t>, </a:t>
            </a:r>
            <a:r>
              <a:rPr lang="tr-TR" sz="4500" dirty="0" err="1"/>
              <a:t>we</a:t>
            </a:r>
            <a:r>
              <a:rPr lang="tr-TR" sz="4500" dirty="0"/>
              <a:t> </a:t>
            </a:r>
            <a:r>
              <a:rPr lang="tr-TR" sz="4500" dirty="0" err="1"/>
              <a:t>have</a:t>
            </a:r>
            <a:r>
              <a:rPr lang="tr-TR" sz="4500" dirty="0"/>
              <a:t> </a:t>
            </a:r>
            <a:r>
              <a:rPr lang="tr-TR" sz="4500" dirty="0" err="1"/>
              <a:t>imbalance</a:t>
            </a:r>
            <a:r>
              <a:rPr lang="tr-TR" sz="4500" dirty="0"/>
              <a:t> data </a:t>
            </a:r>
            <a:r>
              <a:rPr lang="tr-TR" sz="4500" dirty="0" err="1"/>
              <a:t>and</a:t>
            </a:r>
            <a:r>
              <a:rPr lang="tr-TR" sz="4500" dirty="0"/>
              <a:t> it </a:t>
            </a:r>
            <a:r>
              <a:rPr lang="tr-TR" sz="4500" dirty="0" err="1"/>
              <a:t>causes</a:t>
            </a:r>
            <a:r>
              <a:rPr lang="tr-TR" sz="4500" dirty="0"/>
              <a:t> </a:t>
            </a:r>
            <a:r>
              <a:rPr lang="tr-TR" sz="4500" dirty="0" err="1"/>
              <a:t>reduction</a:t>
            </a:r>
            <a:r>
              <a:rPr lang="tr-TR" sz="4500" dirty="0"/>
              <a:t> in </a:t>
            </a:r>
            <a:r>
              <a:rPr lang="tr-TR" sz="4500" dirty="0" err="1"/>
              <a:t>accuracy</a:t>
            </a:r>
            <a:r>
              <a:rPr lang="tr-TR" sz="4500" dirty="0"/>
              <a:t> of ML </a:t>
            </a:r>
            <a:r>
              <a:rPr lang="tr-TR" sz="4500" dirty="0" err="1"/>
              <a:t>algorithms</a:t>
            </a:r>
            <a:r>
              <a:rPr lang="tr-TR" sz="4500" dirty="0"/>
              <a:t>.</a:t>
            </a:r>
          </a:p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tr-TR" sz="4500" dirty="0" err="1"/>
              <a:t>The</a:t>
            </a:r>
            <a:r>
              <a:rPr lang="tr-TR" sz="4500" dirty="0"/>
              <a:t> </a:t>
            </a:r>
            <a:r>
              <a:rPr lang="tr-TR" sz="4500" dirty="0" err="1"/>
              <a:t>methods</a:t>
            </a:r>
            <a:r>
              <a:rPr lang="tr-TR" sz="4500" dirty="0"/>
              <a:t> </a:t>
            </a:r>
            <a:r>
              <a:rPr lang="tr-TR" sz="4500" dirty="0" err="1"/>
              <a:t>are</a:t>
            </a:r>
            <a:r>
              <a:rPr lang="tr-TR" sz="4500" dirty="0"/>
              <a:t> </a:t>
            </a:r>
            <a:r>
              <a:rPr lang="tr-TR" sz="4500" dirty="0" err="1"/>
              <a:t>widely</a:t>
            </a:r>
            <a:r>
              <a:rPr lang="tr-TR" sz="4500" dirty="0"/>
              <a:t> </a:t>
            </a:r>
            <a:r>
              <a:rPr lang="tr-TR" sz="4500" dirty="0" err="1"/>
              <a:t>known</a:t>
            </a:r>
            <a:r>
              <a:rPr lang="tr-TR" sz="4500" dirty="0"/>
              <a:t> as ‘</a:t>
            </a:r>
            <a:r>
              <a:rPr lang="tr-TR" sz="4500" dirty="0" err="1"/>
              <a:t>Sampling</a:t>
            </a:r>
            <a:r>
              <a:rPr lang="tr-TR" sz="4500" dirty="0"/>
              <a:t> </a:t>
            </a:r>
            <a:r>
              <a:rPr lang="tr-TR" sz="4500" dirty="0" err="1"/>
              <a:t>Methods</a:t>
            </a:r>
            <a:r>
              <a:rPr lang="tr-TR" sz="4500" dirty="0"/>
              <a:t>’. </a:t>
            </a:r>
            <a:r>
              <a:rPr lang="tr-TR" sz="4500" dirty="0" err="1"/>
              <a:t>Generally</a:t>
            </a:r>
            <a:r>
              <a:rPr lang="tr-TR" sz="4500" dirty="0"/>
              <a:t>, </a:t>
            </a:r>
            <a:r>
              <a:rPr lang="tr-TR" sz="4500" dirty="0" err="1"/>
              <a:t>these</a:t>
            </a:r>
            <a:r>
              <a:rPr lang="tr-TR" sz="4500" dirty="0"/>
              <a:t> </a:t>
            </a:r>
            <a:r>
              <a:rPr lang="tr-TR" sz="4500" dirty="0" err="1"/>
              <a:t>methods</a:t>
            </a:r>
            <a:r>
              <a:rPr lang="tr-TR" sz="4500" dirty="0"/>
              <a:t> </a:t>
            </a:r>
            <a:r>
              <a:rPr lang="tr-TR" sz="4500" dirty="0" err="1"/>
              <a:t>aim</a:t>
            </a:r>
            <a:r>
              <a:rPr lang="tr-TR" sz="4500" dirty="0"/>
              <a:t> </a:t>
            </a:r>
            <a:r>
              <a:rPr lang="tr-TR" sz="4500" dirty="0" err="1"/>
              <a:t>to</a:t>
            </a:r>
            <a:r>
              <a:rPr lang="tr-TR" sz="4500" dirty="0"/>
              <a:t> </a:t>
            </a:r>
            <a:r>
              <a:rPr lang="tr-TR" sz="4500" dirty="0" err="1"/>
              <a:t>modify</a:t>
            </a:r>
            <a:r>
              <a:rPr lang="tr-TR" sz="4500" dirty="0"/>
              <a:t> an </a:t>
            </a:r>
            <a:r>
              <a:rPr lang="tr-TR" sz="4500" dirty="0" err="1"/>
              <a:t>imbalanced</a:t>
            </a:r>
            <a:r>
              <a:rPr lang="tr-TR" sz="4500" dirty="0"/>
              <a:t> data </a:t>
            </a:r>
            <a:r>
              <a:rPr lang="tr-TR" sz="4500" dirty="0" err="1"/>
              <a:t>into</a:t>
            </a:r>
            <a:r>
              <a:rPr lang="tr-TR" sz="4500" dirty="0"/>
              <a:t> </a:t>
            </a:r>
            <a:r>
              <a:rPr lang="tr-TR" sz="4500" dirty="0" err="1"/>
              <a:t>balanced</a:t>
            </a:r>
            <a:r>
              <a:rPr lang="tr-TR" sz="4500" dirty="0"/>
              <a:t> </a:t>
            </a:r>
            <a:r>
              <a:rPr lang="tr-TR" sz="4500" dirty="0" err="1"/>
              <a:t>distribution</a:t>
            </a:r>
            <a:r>
              <a:rPr lang="tr-TR" sz="4500" dirty="0"/>
              <a:t> </a:t>
            </a:r>
            <a:r>
              <a:rPr lang="tr-TR" sz="4500" dirty="0" err="1"/>
              <a:t>using</a:t>
            </a:r>
            <a:r>
              <a:rPr lang="tr-TR" sz="4500" dirty="0"/>
              <a:t> </a:t>
            </a:r>
            <a:r>
              <a:rPr lang="tr-TR" sz="4500" dirty="0" err="1"/>
              <a:t>some</a:t>
            </a:r>
            <a:r>
              <a:rPr lang="tr-TR" sz="4500" dirty="0"/>
              <a:t> </a:t>
            </a:r>
            <a:r>
              <a:rPr lang="tr-TR" sz="4500" dirty="0" err="1"/>
              <a:t>mechanism</a:t>
            </a:r>
            <a:r>
              <a:rPr lang="tr-TR" sz="4500" dirty="0"/>
              <a:t>. </a:t>
            </a:r>
            <a:r>
              <a:rPr lang="tr-TR" sz="4500" dirty="0" err="1"/>
              <a:t>The</a:t>
            </a:r>
            <a:r>
              <a:rPr lang="tr-TR" sz="4500" dirty="0"/>
              <a:t> </a:t>
            </a:r>
            <a:r>
              <a:rPr lang="tr-TR" sz="4500" dirty="0" err="1"/>
              <a:t>modification</a:t>
            </a:r>
            <a:r>
              <a:rPr lang="tr-TR" sz="4500" dirty="0"/>
              <a:t> </a:t>
            </a:r>
            <a:r>
              <a:rPr lang="tr-TR" sz="4500" dirty="0" err="1"/>
              <a:t>occurs</a:t>
            </a:r>
            <a:r>
              <a:rPr lang="tr-TR" sz="4500" dirty="0"/>
              <a:t> </a:t>
            </a:r>
            <a:r>
              <a:rPr lang="tr-TR" sz="4500" dirty="0" err="1"/>
              <a:t>by</a:t>
            </a:r>
            <a:r>
              <a:rPr lang="tr-TR" sz="4500" dirty="0"/>
              <a:t> </a:t>
            </a:r>
            <a:r>
              <a:rPr lang="tr-TR" sz="4500" dirty="0" err="1"/>
              <a:t>altering</a:t>
            </a:r>
            <a:r>
              <a:rPr lang="tr-TR" sz="4500" dirty="0"/>
              <a:t> </a:t>
            </a:r>
            <a:r>
              <a:rPr lang="tr-TR" sz="4500" dirty="0" err="1"/>
              <a:t>the</a:t>
            </a:r>
            <a:r>
              <a:rPr lang="tr-TR" sz="4500" dirty="0"/>
              <a:t> size of </a:t>
            </a:r>
            <a:r>
              <a:rPr lang="tr-TR" sz="4500" dirty="0" err="1"/>
              <a:t>original</a:t>
            </a:r>
            <a:r>
              <a:rPr lang="tr-TR" sz="4500" dirty="0"/>
              <a:t> data set </a:t>
            </a:r>
            <a:r>
              <a:rPr lang="tr-TR" sz="4500" dirty="0" err="1"/>
              <a:t>and</a:t>
            </a:r>
            <a:r>
              <a:rPr lang="tr-TR" sz="4500" dirty="0"/>
              <a:t> </a:t>
            </a:r>
            <a:r>
              <a:rPr lang="tr-TR" sz="4500" dirty="0" err="1"/>
              <a:t>provide</a:t>
            </a:r>
            <a:r>
              <a:rPr lang="tr-TR" sz="4500" dirty="0"/>
              <a:t> </a:t>
            </a:r>
            <a:r>
              <a:rPr lang="tr-TR" sz="4500" dirty="0" err="1"/>
              <a:t>the</a:t>
            </a:r>
            <a:r>
              <a:rPr lang="tr-TR" sz="4500" dirty="0"/>
              <a:t> </a:t>
            </a:r>
            <a:r>
              <a:rPr lang="tr-TR" sz="4500" dirty="0" err="1"/>
              <a:t>same</a:t>
            </a:r>
            <a:r>
              <a:rPr lang="tr-TR" sz="4500" dirty="0"/>
              <a:t> </a:t>
            </a:r>
            <a:r>
              <a:rPr lang="tr-TR" sz="4500" dirty="0" err="1"/>
              <a:t>proportion</a:t>
            </a:r>
            <a:r>
              <a:rPr lang="tr-TR" sz="4500" dirty="0"/>
              <a:t> of </a:t>
            </a:r>
            <a:r>
              <a:rPr lang="tr-TR" sz="4500" dirty="0" err="1"/>
              <a:t>balance</a:t>
            </a:r>
            <a:r>
              <a:rPr lang="tr-TR" sz="4500" dirty="0"/>
              <a:t>.</a:t>
            </a:r>
          </a:p>
          <a:p>
            <a:pPr marL="0" indent="0">
              <a:lnSpc>
                <a:spcPct val="120000"/>
              </a:lnSpc>
              <a:spcBef>
                <a:spcPts val="400"/>
              </a:spcBef>
              <a:buNone/>
            </a:pPr>
            <a:r>
              <a:rPr lang="tr-TR" sz="4500" dirty="0" err="1"/>
              <a:t>Below</a:t>
            </a:r>
            <a:r>
              <a:rPr lang="tr-TR" sz="4500" dirty="0"/>
              <a:t> </a:t>
            </a:r>
            <a:r>
              <a:rPr lang="tr-TR" sz="4500" dirty="0" err="1"/>
              <a:t>are</a:t>
            </a:r>
            <a:r>
              <a:rPr lang="tr-TR" sz="4500" dirty="0"/>
              <a:t> </a:t>
            </a:r>
            <a:r>
              <a:rPr lang="tr-TR" sz="4500" dirty="0" err="1"/>
              <a:t>the</a:t>
            </a:r>
            <a:r>
              <a:rPr lang="tr-TR" sz="4500" dirty="0"/>
              <a:t> </a:t>
            </a:r>
            <a:r>
              <a:rPr lang="tr-TR" sz="4500" dirty="0" err="1"/>
              <a:t>methods</a:t>
            </a:r>
            <a:r>
              <a:rPr lang="tr-TR" sz="4500" dirty="0"/>
              <a:t> </a:t>
            </a:r>
            <a:r>
              <a:rPr lang="tr-TR" sz="4500" dirty="0" err="1"/>
              <a:t>used</a:t>
            </a:r>
            <a:r>
              <a:rPr lang="tr-TR" sz="4500" dirty="0"/>
              <a:t> </a:t>
            </a:r>
            <a:r>
              <a:rPr lang="tr-TR" sz="4500" dirty="0" err="1"/>
              <a:t>to</a:t>
            </a:r>
            <a:r>
              <a:rPr lang="tr-TR" sz="4500" dirty="0"/>
              <a:t> </a:t>
            </a:r>
            <a:r>
              <a:rPr lang="tr-TR" sz="4500" dirty="0" err="1"/>
              <a:t>treat</a:t>
            </a:r>
            <a:r>
              <a:rPr lang="tr-TR" sz="4500" dirty="0"/>
              <a:t> </a:t>
            </a:r>
            <a:r>
              <a:rPr lang="tr-TR" sz="4500" dirty="0" err="1"/>
              <a:t>imbalanced</a:t>
            </a:r>
            <a:r>
              <a:rPr lang="tr-TR" sz="4500" dirty="0"/>
              <a:t> </a:t>
            </a:r>
            <a:r>
              <a:rPr lang="tr-TR" sz="4500" dirty="0" err="1"/>
              <a:t>datasets</a:t>
            </a:r>
            <a:r>
              <a:rPr lang="tr-TR" sz="4500" dirty="0"/>
              <a:t>:</a:t>
            </a:r>
          </a:p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tr-TR" sz="4500" dirty="0" err="1"/>
              <a:t>Undersampling</a:t>
            </a:r>
            <a:r>
              <a:rPr lang="tr-TR" sz="4500" dirty="0"/>
              <a:t> </a:t>
            </a:r>
          </a:p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tr-TR" sz="4500" dirty="0" err="1"/>
              <a:t>Oversampling</a:t>
            </a:r>
            <a:r>
              <a:rPr lang="tr-TR" sz="4500" dirty="0"/>
              <a:t> </a:t>
            </a:r>
          </a:p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tr-TR" sz="4500" dirty="0" err="1"/>
              <a:t>Synthetic</a:t>
            </a:r>
            <a:r>
              <a:rPr lang="tr-TR" sz="4500" dirty="0"/>
              <a:t> Data </a:t>
            </a:r>
            <a:r>
              <a:rPr lang="tr-TR" sz="4500" dirty="0" err="1"/>
              <a:t>Generation</a:t>
            </a:r>
            <a:endParaRPr lang="tr-TR" sz="4500" dirty="0"/>
          </a:p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tr-TR" sz="4500" dirty="0"/>
              <a:t> </a:t>
            </a:r>
            <a:r>
              <a:rPr lang="tr-TR" sz="4500" dirty="0" err="1"/>
              <a:t>Cost</a:t>
            </a:r>
            <a:r>
              <a:rPr lang="tr-TR" sz="4500" dirty="0"/>
              <a:t> </a:t>
            </a:r>
            <a:r>
              <a:rPr lang="tr-TR" sz="4500" dirty="0" err="1"/>
              <a:t>Sensitive</a:t>
            </a:r>
            <a:r>
              <a:rPr lang="tr-TR" sz="4500" dirty="0"/>
              <a:t> Learning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11798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14BFF4D-92DE-C646-BEA0-9B985C1F5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21555"/>
          </a:xfrm>
          <a:solidFill>
            <a:schemeClr val="accent2">
              <a:lumMod val="60000"/>
              <a:lumOff val="40000"/>
            </a:schemeClr>
          </a:solidFill>
        </p:spPr>
        <p:txBody>
          <a:bodyPr>
            <a:normAutofit fontScale="90000"/>
          </a:bodyPr>
          <a:lstStyle/>
          <a:p>
            <a:r>
              <a:rPr lang="tr-TR" dirty="0" err="1"/>
              <a:t>What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methods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deal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imbalanced</a:t>
            </a:r>
            <a:r>
              <a:rPr lang="tr-TR" dirty="0"/>
              <a:t> data </a:t>
            </a:r>
            <a:r>
              <a:rPr lang="tr-TR" dirty="0" err="1"/>
              <a:t>sets</a:t>
            </a:r>
            <a:r>
              <a:rPr lang="tr-TR" dirty="0"/>
              <a:t> ?</a:t>
            </a:r>
            <a:br>
              <a:rPr lang="tr-TR" dirty="0"/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279A82B-D31B-0046-975A-D089AE285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021555"/>
            <a:ext cx="11801475" cy="572214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r-TR" dirty="0"/>
              <a:t>I </a:t>
            </a:r>
            <a:r>
              <a:rPr lang="tr-TR" dirty="0" err="1"/>
              <a:t>applied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both</a:t>
            </a:r>
            <a:r>
              <a:rPr lang="tr-TR" dirty="0"/>
              <a:t> </a:t>
            </a:r>
            <a:r>
              <a:rPr lang="tr-TR" dirty="0" err="1"/>
              <a:t>undersampling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oversampling</a:t>
            </a:r>
            <a:r>
              <a:rPr lang="tr-TR" dirty="0"/>
              <a:t> since </a:t>
            </a:r>
            <a:r>
              <a:rPr lang="tr-TR" dirty="0" err="1"/>
              <a:t>you</a:t>
            </a:r>
            <a:r>
              <a:rPr lang="tr-TR" dirty="0"/>
              <a:t> </a:t>
            </a:r>
            <a:r>
              <a:rPr lang="tr-TR" dirty="0" err="1"/>
              <a:t>we’ve</a:t>
            </a:r>
            <a:r>
              <a:rPr lang="tr-TR" dirty="0"/>
              <a:t> </a:t>
            </a:r>
            <a:r>
              <a:rPr lang="tr-TR" dirty="0" err="1"/>
              <a:t>lost</a:t>
            </a:r>
            <a:r>
              <a:rPr lang="tr-TR" dirty="0"/>
              <a:t> </a:t>
            </a:r>
            <a:r>
              <a:rPr lang="tr-TR" dirty="0" err="1"/>
              <a:t>significant</a:t>
            </a:r>
            <a:r>
              <a:rPr lang="tr-TR" dirty="0"/>
              <a:t> </a:t>
            </a:r>
            <a:r>
              <a:rPr lang="tr-TR" dirty="0" err="1"/>
              <a:t>information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sample</a:t>
            </a:r>
            <a:r>
              <a:rPr lang="tr-TR" dirty="0"/>
              <a:t> </a:t>
            </a:r>
            <a:r>
              <a:rPr lang="tr-TR" dirty="0" err="1"/>
              <a:t>when</a:t>
            </a:r>
            <a:r>
              <a:rPr lang="tr-TR" dirty="0"/>
              <a:t> </a:t>
            </a:r>
            <a:r>
              <a:rPr lang="tr-TR" dirty="0" err="1"/>
              <a:t>doing</a:t>
            </a:r>
            <a:r>
              <a:rPr lang="tr-TR" dirty="0"/>
              <a:t> </a:t>
            </a:r>
            <a:r>
              <a:rPr lang="tr-TR" dirty="0" err="1"/>
              <a:t>undersampling</a:t>
            </a:r>
            <a:r>
              <a:rPr lang="tr-TR" dirty="0"/>
              <a:t>. </a:t>
            </a:r>
          </a:p>
          <a:p>
            <a:pPr>
              <a:lnSpc>
                <a:spcPct val="150000"/>
              </a:lnSpc>
            </a:pPr>
            <a:r>
              <a:rPr lang="tr-TR" dirty="0" err="1"/>
              <a:t>In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case</a:t>
            </a:r>
            <a:r>
              <a:rPr lang="tr-TR" dirty="0"/>
              <a:t>,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minority</a:t>
            </a:r>
            <a:r>
              <a:rPr lang="tr-TR" dirty="0"/>
              <a:t> </a:t>
            </a:r>
            <a:r>
              <a:rPr lang="tr-TR" dirty="0" err="1"/>
              <a:t>class</a:t>
            </a:r>
            <a:r>
              <a:rPr lang="tr-TR" dirty="0"/>
              <a:t> is </a:t>
            </a:r>
            <a:r>
              <a:rPr lang="tr-TR" dirty="0" err="1"/>
              <a:t>oversampled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replacement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majority</a:t>
            </a:r>
            <a:r>
              <a:rPr lang="tr-TR" dirty="0"/>
              <a:t> </a:t>
            </a:r>
            <a:r>
              <a:rPr lang="tr-TR" dirty="0" err="1"/>
              <a:t>class</a:t>
            </a:r>
            <a:r>
              <a:rPr lang="tr-TR" dirty="0"/>
              <a:t> is </a:t>
            </a:r>
            <a:r>
              <a:rPr lang="tr-TR" dirty="0" err="1"/>
              <a:t>undersampled</a:t>
            </a:r>
            <a:r>
              <a:rPr lang="tr-TR" dirty="0"/>
              <a:t> </a:t>
            </a:r>
            <a:r>
              <a:rPr lang="tr-TR" dirty="0" err="1"/>
              <a:t>without</a:t>
            </a:r>
            <a:r>
              <a:rPr lang="tr-TR" dirty="0"/>
              <a:t> </a:t>
            </a:r>
            <a:r>
              <a:rPr lang="tr-TR" dirty="0" err="1"/>
              <a:t>replacement</a:t>
            </a:r>
            <a:r>
              <a:rPr lang="tr-TR" dirty="0"/>
              <a:t>.</a:t>
            </a:r>
          </a:p>
          <a:p>
            <a:pPr>
              <a:lnSpc>
                <a:spcPct val="150000"/>
              </a:lnSpc>
            </a:pPr>
            <a:r>
              <a:rPr lang="tr-TR" dirty="0" err="1"/>
              <a:t>After</a:t>
            </a:r>
            <a:r>
              <a:rPr lang="tr-TR" dirty="0"/>
              <a:t> </a:t>
            </a:r>
            <a:r>
              <a:rPr lang="tr-TR" dirty="0" err="1"/>
              <a:t>under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oversampling</a:t>
            </a:r>
            <a:r>
              <a:rPr lang="tr-TR" dirty="0"/>
              <a:t> </a:t>
            </a:r>
            <a:r>
              <a:rPr lang="tr-TR" dirty="0" err="1"/>
              <a:t>number</a:t>
            </a:r>
            <a:r>
              <a:rPr lang="tr-TR" dirty="0"/>
              <a:t> of </a:t>
            </a:r>
            <a:r>
              <a:rPr lang="tr-TR" dirty="0" err="1"/>
              <a:t>response</a:t>
            </a:r>
            <a:r>
              <a:rPr lang="tr-TR" dirty="0"/>
              <a:t> </a:t>
            </a:r>
            <a:r>
              <a:rPr lang="tr-TR" dirty="0" err="1"/>
              <a:t>class</a:t>
            </a:r>
            <a:r>
              <a:rPr lang="tr-TR" dirty="0"/>
              <a:t> be:</a:t>
            </a:r>
          </a:p>
          <a:p>
            <a:pPr>
              <a:lnSpc>
                <a:spcPct val="150000"/>
              </a:lnSpc>
            </a:pPr>
            <a:endParaRPr lang="tr-TR" dirty="0"/>
          </a:p>
        </p:txBody>
      </p:sp>
      <p:graphicFrame>
        <p:nvGraphicFramePr>
          <p:cNvPr id="4" name="Tablo 4">
            <a:extLst>
              <a:ext uri="{FF2B5EF4-FFF2-40B4-BE49-F238E27FC236}">
                <a16:creationId xmlns:a16="http://schemas.microsoft.com/office/drawing/2014/main" id="{08AD9C93-70D3-C74E-951D-089E45FCF5D3}"/>
              </a:ext>
            </a:extLst>
          </p:cNvPr>
          <p:cNvGraphicFramePr>
            <a:graphicFrameLocks noGrp="1"/>
          </p:cNvGraphicFramePr>
          <p:nvPr/>
        </p:nvGraphicFramePr>
        <p:xfrm>
          <a:off x="560388" y="4934477"/>
          <a:ext cx="3611564" cy="102155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05782">
                  <a:extLst>
                    <a:ext uri="{9D8B030D-6E8A-4147-A177-3AD203B41FA5}">
                      <a16:colId xmlns:a16="http://schemas.microsoft.com/office/drawing/2014/main" val="4175041267"/>
                    </a:ext>
                  </a:extLst>
                </a:gridCol>
                <a:gridCol w="1805782">
                  <a:extLst>
                    <a:ext uri="{9D8B030D-6E8A-4147-A177-3AD203B41FA5}">
                      <a16:colId xmlns:a16="http://schemas.microsoft.com/office/drawing/2014/main" val="134492381"/>
                    </a:ext>
                  </a:extLst>
                </a:gridCol>
              </a:tblGrid>
              <a:tr h="510778">
                <a:tc>
                  <a:txBody>
                    <a:bodyPr/>
                    <a:lstStyle/>
                    <a:p>
                      <a:r>
                        <a:rPr lang="tr-TR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Yes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557229"/>
                  </a:ext>
                </a:extLst>
              </a:tr>
              <a:tr h="510778">
                <a:tc>
                  <a:txBody>
                    <a:bodyPr/>
                    <a:lstStyle/>
                    <a:p>
                      <a:r>
                        <a:rPr lang="tr-TR" dirty="0"/>
                        <a:t>22628 (0.5004%)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22583 (0.499%)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4865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03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2CCCF39-06A3-E943-9BF4-D1002D790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296862"/>
            <a:ext cx="11591925" cy="5761038"/>
          </a:xfrm>
        </p:spPr>
        <p:txBody>
          <a:bodyPr/>
          <a:lstStyle/>
          <a:p>
            <a:r>
              <a:rPr lang="tr-TR" dirty="0" err="1"/>
              <a:t>After</a:t>
            </a:r>
            <a:r>
              <a:rPr lang="tr-TR" dirty="0"/>
              <a:t> </a:t>
            </a:r>
            <a:r>
              <a:rPr lang="tr-TR" dirty="0" err="1"/>
              <a:t>over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undersampling</a:t>
            </a:r>
            <a:r>
              <a:rPr lang="tr-TR" dirty="0"/>
              <a:t> data </a:t>
            </a:r>
            <a:r>
              <a:rPr lang="tr-TR" dirty="0" err="1"/>
              <a:t>divided</a:t>
            </a:r>
            <a:r>
              <a:rPr lang="tr-TR" dirty="0"/>
              <a:t> </a:t>
            </a:r>
            <a:r>
              <a:rPr lang="tr-TR" dirty="0" err="1"/>
              <a:t>into</a:t>
            </a:r>
            <a:r>
              <a:rPr lang="tr-TR" dirty="0"/>
              <a:t> </a:t>
            </a:r>
            <a:r>
              <a:rPr lang="tr-TR" dirty="0" err="1"/>
              <a:t>two</a:t>
            </a:r>
            <a:r>
              <a:rPr lang="tr-TR" dirty="0"/>
              <a:t> </a:t>
            </a:r>
            <a:r>
              <a:rPr lang="tr-TR" dirty="0" err="1"/>
              <a:t>part</a:t>
            </a:r>
            <a:r>
              <a:rPr lang="tr-TR" dirty="0"/>
              <a:t>; </a:t>
            </a:r>
            <a:r>
              <a:rPr lang="tr-TR" dirty="0" err="1"/>
              <a:t>training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test set.</a:t>
            </a:r>
          </a:p>
          <a:p>
            <a:r>
              <a:rPr lang="tr-TR" dirty="0"/>
              <a:t>80% of </a:t>
            </a:r>
            <a:r>
              <a:rPr lang="tr-TR" dirty="0" err="1"/>
              <a:t>the</a:t>
            </a:r>
            <a:r>
              <a:rPr lang="tr-TR" dirty="0"/>
              <a:t> data </a:t>
            </a:r>
            <a:r>
              <a:rPr lang="tr-TR" dirty="0" err="1"/>
              <a:t>used</a:t>
            </a:r>
            <a:r>
              <a:rPr lang="tr-TR" dirty="0"/>
              <a:t> as </a:t>
            </a:r>
            <a:r>
              <a:rPr lang="tr-TR" dirty="0" err="1"/>
              <a:t>training</a:t>
            </a:r>
            <a:r>
              <a:rPr lang="tr-TR" dirty="0"/>
              <a:t> set </a:t>
            </a:r>
            <a:r>
              <a:rPr lang="tr-TR" dirty="0" err="1"/>
              <a:t>and</a:t>
            </a:r>
            <a:r>
              <a:rPr lang="tr-TR" dirty="0"/>
              <a:t> 20% of </a:t>
            </a:r>
            <a:r>
              <a:rPr lang="tr-TR" dirty="0" err="1"/>
              <a:t>the</a:t>
            </a:r>
            <a:r>
              <a:rPr lang="tr-TR" dirty="0"/>
              <a:t> data </a:t>
            </a:r>
            <a:r>
              <a:rPr lang="tr-TR" dirty="0" err="1"/>
              <a:t>used</a:t>
            </a:r>
            <a:r>
              <a:rPr lang="tr-TR" dirty="0"/>
              <a:t> as test set.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r>
              <a:rPr lang="tr-TR" dirty="0" err="1"/>
              <a:t>In</a:t>
            </a:r>
            <a:r>
              <a:rPr lang="tr-TR" dirty="0"/>
              <a:t> </a:t>
            </a:r>
            <a:r>
              <a:rPr lang="tr-TR" dirty="0" err="1"/>
              <a:t>train</a:t>
            </a:r>
            <a:r>
              <a:rPr lang="tr-TR" dirty="0"/>
              <a:t> data, </a:t>
            </a:r>
            <a:r>
              <a:rPr lang="tr-TR" dirty="0" err="1"/>
              <a:t>proportion</a:t>
            </a:r>
            <a:r>
              <a:rPr lang="tr-TR" dirty="0"/>
              <a:t> of </a:t>
            </a:r>
            <a:r>
              <a:rPr lang="tr-TR" dirty="0" err="1"/>
              <a:t>class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response</a:t>
            </a:r>
            <a:r>
              <a:rPr lang="tr-TR" dirty="0"/>
              <a:t> </a:t>
            </a:r>
            <a:r>
              <a:rPr lang="tr-TR" dirty="0" err="1"/>
              <a:t>variable</a:t>
            </a:r>
            <a:r>
              <a:rPr lang="tr-TR" dirty="0"/>
              <a:t> is:</a:t>
            </a:r>
          </a:p>
          <a:p>
            <a:endParaRPr lang="tr-TR" dirty="0"/>
          </a:p>
        </p:txBody>
      </p:sp>
      <p:graphicFrame>
        <p:nvGraphicFramePr>
          <p:cNvPr id="4" name="Tablo 4">
            <a:extLst>
              <a:ext uri="{FF2B5EF4-FFF2-40B4-BE49-F238E27FC236}">
                <a16:creationId xmlns:a16="http://schemas.microsoft.com/office/drawing/2014/main" id="{9BBBE8D1-636E-704C-9987-3D5EAEF9AA43}"/>
              </a:ext>
            </a:extLst>
          </p:cNvPr>
          <p:cNvGraphicFramePr>
            <a:graphicFrameLocks noGrp="1"/>
          </p:cNvGraphicFramePr>
          <p:nvPr/>
        </p:nvGraphicFramePr>
        <p:xfrm>
          <a:off x="474662" y="4062413"/>
          <a:ext cx="3611564" cy="102155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05782">
                  <a:extLst>
                    <a:ext uri="{9D8B030D-6E8A-4147-A177-3AD203B41FA5}">
                      <a16:colId xmlns:a16="http://schemas.microsoft.com/office/drawing/2014/main" val="4175041267"/>
                    </a:ext>
                  </a:extLst>
                </a:gridCol>
                <a:gridCol w="1805782">
                  <a:extLst>
                    <a:ext uri="{9D8B030D-6E8A-4147-A177-3AD203B41FA5}">
                      <a16:colId xmlns:a16="http://schemas.microsoft.com/office/drawing/2014/main" val="134492381"/>
                    </a:ext>
                  </a:extLst>
                </a:gridCol>
              </a:tblGrid>
              <a:tr h="510778">
                <a:tc>
                  <a:txBody>
                    <a:bodyPr/>
                    <a:lstStyle/>
                    <a:p>
                      <a:r>
                        <a:rPr lang="tr-TR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Yes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557229"/>
                  </a:ext>
                </a:extLst>
              </a:tr>
              <a:tr h="510778">
                <a:tc>
                  <a:txBody>
                    <a:bodyPr/>
                    <a:lstStyle/>
                    <a:p>
                      <a:r>
                        <a:rPr lang="tr-TR" dirty="0"/>
                        <a:t>0.50062%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0.4993%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486539"/>
                  </a:ext>
                </a:extLst>
              </a:tr>
            </a:tbl>
          </a:graphicData>
        </a:graphic>
      </p:graphicFrame>
      <p:graphicFrame>
        <p:nvGraphicFramePr>
          <p:cNvPr id="5" name="Tablo 4">
            <a:extLst>
              <a:ext uri="{FF2B5EF4-FFF2-40B4-BE49-F238E27FC236}">
                <a16:creationId xmlns:a16="http://schemas.microsoft.com/office/drawing/2014/main" id="{1B802154-B5C5-AA40-ADEE-60C4A51CDB25}"/>
              </a:ext>
            </a:extLst>
          </p:cNvPr>
          <p:cNvGraphicFramePr>
            <a:graphicFrameLocks noGrp="1"/>
          </p:cNvGraphicFramePr>
          <p:nvPr/>
        </p:nvGraphicFramePr>
        <p:xfrm>
          <a:off x="474662" y="1978423"/>
          <a:ext cx="3611564" cy="102155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05782">
                  <a:extLst>
                    <a:ext uri="{9D8B030D-6E8A-4147-A177-3AD203B41FA5}">
                      <a16:colId xmlns:a16="http://schemas.microsoft.com/office/drawing/2014/main" val="4175041267"/>
                    </a:ext>
                  </a:extLst>
                </a:gridCol>
                <a:gridCol w="1805782">
                  <a:extLst>
                    <a:ext uri="{9D8B030D-6E8A-4147-A177-3AD203B41FA5}">
                      <a16:colId xmlns:a16="http://schemas.microsoft.com/office/drawing/2014/main" val="134492381"/>
                    </a:ext>
                  </a:extLst>
                </a:gridCol>
              </a:tblGrid>
              <a:tr h="510778">
                <a:tc>
                  <a:txBody>
                    <a:bodyPr/>
                    <a:lstStyle/>
                    <a:p>
                      <a:r>
                        <a:rPr lang="tr-TR" dirty="0" err="1"/>
                        <a:t>Nrow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train</a:t>
                      </a:r>
                      <a:r>
                        <a:rPr lang="tr-TR" dirty="0"/>
                        <a:t>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Nrow</a:t>
                      </a:r>
                      <a:r>
                        <a:rPr lang="tr-TR" dirty="0"/>
                        <a:t> test 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557229"/>
                  </a:ext>
                </a:extLst>
              </a:tr>
              <a:tr h="510778">
                <a:tc>
                  <a:txBody>
                    <a:bodyPr/>
                    <a:lstStyle/>
                    <a:p>
                      <a:r>
                        <a:rPr lang="tr-TR" dirty="0"/>
                        <a:t>36169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9042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486539"/>
                  </a:ext>
                </a:extLst>
              </a:tr>
            </a:tbl>
          </a:graphicData>
        </a:graphic>
      </p:graphicFrame>
      <p:sp>
        <p:nvSpPr>
          <p:cNvPr id="7" name="Metin kutusu 6">
            <a:extLst>
              <a:ext uri="{FF2B5EF4-FFF2-40B4-BE49-F238E27FC236}">
                <a16:creationId xmlns:a16="http://schemas.microsoft.com/office/drawing/2014/main" id="{8B02763A-E447-FE4A-A685-B320B44638B8}"/>
              </a:ext>
            </a:extLst>
          </p:cNvPr>
          <p:cNvSpPr txBox="1"/>
          <p:nvPr/>
        </p:nvSpPr>
        <p:spPr>
          <a:xfrm>
            <a:off x="333376" y="5500072"/>
            <a:ext cx="115252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 err="1"/>
              <a:t>In</a:t>
            </a:r>
            <a:r>
              <a:rPr lang="tr-TR" sz="2800" dirty="0"/>
              <a:t> </a:t>
            </a:r>
            <a:r>
              <a:rPr lang="tr-TR" sz="2800" dirty="0" err="1"/>
              <a:t>all</a:t>
            </a:r>
            <a:r>
              <a:rPr lang="tr-TR" sz="2800" dirty="0"/>
              <a:t> of </a:t>
            </a:r>
            <a:r>
              <a:rPr lang="tr-TR" sz="2800" dirty="0" err="1"/>
              <a:t>models</a:t>
            </a:r>
            <a:r>
              <a:rPr lang="tr-TR" sz="2800" dirty="0"/>
              <a:t>, y </a:t>
            </a:r>
            <a:r>
              <a:rPr lang="tr-TR" sz="2800" dirty="0" err="1"/>
              <a:t>taken</a:t>
            </a:r>
            <a:r>
              <a:rPr lang="tr-TR" sz="2800" dirty="0"/>
              <a:t> as </a:t>
            </a:r>
            <a:r>
              <a:rPr lang="tr-TR" sz="2800" dirty="0" err="1"/>
              <a:t>response</a:t>
            </a:r>
            <a:r>
              <a:rPr lang="tr-TR" sz="2800" dirty="0"/>
              <a:t> </a:t>
            </a:r>
            <a:r>
              <a:rPr lang="tr-TR" sz="2800" dirty="0" err="1"/>
              <a:t>variable</a:t>
            </a:r>
            <a:r>
              <a:rPr lang="tr-TR" sz="2800" dirty="0"/>
              <a:t> (</a:t>
            </a:r>
            <a:r>
              <a:rPr lang="tr-TR" sz="2800" dirty="0" err="1"/>
              <a:t>by</a:t>
            </a:r>
            <a:r>
              <a:rPr lang="tr-TR" sz="2800" dirty="0"/>
              <a:t> </a:t>
            </a:r>
            <a:r>
              <a:rPr lang="tr-TR" sz="2800" dirty="0" err="1"/>
              <a:t>taking</a:t>
            </a:r>
            <a:r>
              <a:rPr lang="tr-TR" sz="2800" dirty="0"/>
              <a:t> 0:No, 1:Yes), </a:t>
            </a:r>
            <a:r>
              <a:rPr lang="tr-TR" sz="2800" dirty="0" err="1"/>
              <a:t>all</a:t>
            </a:r>
            <a:r>
              <a:rPr lang="tr-TR" sz="2800" dirty="0"/>
              <a:t> of </a:t>
            </a:r>
            <a:r>
              <a:rPr lang="tr-TR" sz="2800" dirty="0" err="1"/>
              <a:t>the</a:t>
            </a:r>
            <a:r>
              <a:rPr lang="tr-TR" sz="2800" dirty="0"/>
              <a:t> </a:t>
            </a:r>
            <a:r>
              <a:rPr lang="tr-TR" sz="2800" dirty="0" err="1"/>
              <a:t>other</a:t>
            </a:r>
            <a:r>
              <a:rPr lang="tr-TR" sz="2800" dirty="0"/>
              <a:t> </a:t>
            </a:r>
            <a:r>
              <a:rPr lang="tr-TR" sz="2800" dirty="0" err="1"/>
              <a:t>variables</a:t>
            </a:r>
            <a:r>
              <a:rPr lang="tr-TR" sz="2800" dirty="0"/>
              <a:t> </a:t>
            </a:r>
            <a:r>
              <a:rPr lang="tr-TR" sz="2800" dirty="0" err="1"/>
              <a:t>taking</a:t>
            </a:r>
            <a:r>
              <a:rPr lang="tr-TR" sz="2800" dirty="0"/>
              <a:t> as </a:t>
            </a:r>
            <a:r>
              <a:rPr lang="tr-TR" sz="2800" dirty="0" err="1"/>
              <a:t>covariate</a:t>
            </a:r>
            <a:r>
              <a:rPr lang="tr-TR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9352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B7449C1-4A00-A241-9C79-16668FC7F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00100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/>
          <a:p>
            <a:r>
              <a:rPr lang="tr-TR" dirty="0"/>
              <a:t>First Model: </a:t>
            </a:r>
            <a:r>
              <a:rPr lang="tr-TR" dirty="0" err="1"/>
              <a:t>Logistic</a:t>
            </a:r>
            <a:r>
              <a:rPr lang="tr-TR" dirty="0"/>
              <a:t> </a:t>
            </a:r>
            <a:r>
              <a:rPr lang="tr-TR" dirty="0" err="1"/>
              <a:t>regression</a:t>
            </a:r>
            <a:endParaRPr lang="tr-TR" dirty="0"/>
          </a:p>
        </p:txBody>
      </p:sp>
      <p:pic>
        <p:nvPicPr>
          <p:cNvPr id="5" name="İçerik Yer Tutucusu 4" descr="tablo içeren bir resim&#10;&#10;Açıklama otomatik olarak oluşturuldu">
            <a:extLst>
              <a:ext uri="{FF2B5EF4-FFF2-40B4-BE49-F238E27FC236}">
                <a16:creationId xmlns:a16="http://schemas.microsoft.com/office/drawing/2014/main" id="{E044BBA5-1D01-EE4E-9646-7EB64A8EF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5720" y="1903809"/>
            <a:ext cx="5681035" cy="2468165"/>
          </a:xfrm>
        </p:spPr>
      </p:pic>
    </p:spTree>
    <p:extLst>
      <p:ext uri="{BB962C8B-B14F-4D97-AF65-F5344CB8AC3E}">
        <p14:creationId xmlns:p14="http://schemas.microsoft.com/office/powerpoint/2010/main" val="3564199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2DB58AD3-EA0D-C44E-A8CF-143A8A581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734" y="941387"/>
            <a:ext cx="10848531" cy="5459413"/>
          </a:xfrm>
        </p:spPr>
      </p:pic>
      <p:sp>
        <p:nvSpPr>
          <p:cNvPr id="6" name="Başlık 1">
            <a:extLst>
              <a:ext uri="{FF2B5EF4-FFF2-40B4-BE49-F238E27FC236}">
                <a16:creationId xmlns:a16="http://schemas.microsoft.com/office/drawing/2014/main" id="{4DDD538F-6DD9-8E4A-A58F-CEE1DC670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0100"/>
          </a:xfrm>
          <a:solidFill>
            <a:schemeClr val="accent2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tr-TR" dirty="0" err="1"/>
              <a:t>Logistic</a:t>
            </a:r>
            <a:r>
              <a:rPr lang="tr-TR" dirty="0"/>
              <a:t> </a:t>
            </a:r>
            <a:r>
              <a:rPr lang="tr-TR" dirty="0" err="1"/>
              <a:t>regression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47054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B7449C1-4A00-A241-9C79-16668FC7F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00100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/>
          <a:p>
            <a:r>
              <a:rPr lang="tr-TR" dirty="0"/>
              <a:t>Second Model: </a:t>
            </a:r>
            <a:r>
              <a:rPr lang="tr-TR" dirty="0" err="1"/>
              <a:t>Decision</a:t>
            </a:r>
            <a:r>
              <a:rPr lang="tr-TR" dirty="0"/>
              <a:t> </a:t>
            </a:r>
            <a:r>
              <a:rPr lang="tr-TR" dirty="0" err="1"/>
              <a:t>Tree</a:t>
            </a:r>
            <a:endParaRPr lang="tr-TR" dirty="0"/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D1CD5303-387E-434A-AA15-DDCC0A10B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5438" y="1035894"/>
            <a:ext cx="8738737" cy="5537686"/>
          </a:xfrm>
        </p:spPr>
      </p:pic>
    </p:spTree>
    <p:extLst>
      <p:ext uri="{BB962C8B-B14F-4D97-AF65-F5344CB8AC3E}">
        <p14:creationId xmlns:p14="http://schemas.microsoft.com/office/powerpoint/2010/main" val="13122944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B7449C1-4A00-A241-9C79-16668FC7F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00100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/>
          <a:p>
            <a:r>
              <a:rPr lang="tr-TR" dirty="0" err="1"/>
              <a:t>Decision</a:t>
            </a:r>
            <a:r>
              <a:rPr lang="tr-TR" dirty="0"/>
              <a:t> </a:t>
            </a:r>
            <a:r>
              <a:rPr lang="tr-TR" dirty="0" err="1"/>
              <a:t>Tree</a:t>
            </a:r>
            <a:endParaRPr lang="tr-TR" dirty="0"/>
          </a:p>
        </p:txBody>
      </p:sp>
      <p:pic>
        <p:nvPicPr>
          <p:cNvPr id="11" name="İçerik Yer Tutucusu 10" descr="tablo içeren bir resim&#10;&#10;Açıklama otomatik olarak oluşturuldu">
            <a:extLst>
              <a:ext uri="{FF2B5EF4-FFF2-40B4-BE49-F238E27FC236}">
                <a16:creationId xmlns:a16="http://schemas.microsoft.com/office/drawing/2014/main" id="{54E7D0B9-61E6-6346-8DEB-5CF9B9B90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5704" y="1846260"/>
            <a:ext cx="5901396" cy="2711452"/>
          </a:xfrm>
        </p:spPr>
      </p:pic>
    </p:spTree>
    <p:extLst>
      <p:ext uri="{BB962C8B-B14F-4D97-AF65-F5344CB8AC3E}">
        <p14:creationId xmlns:p14="http://schemas.microsoft.com/office/powerpoint/2010/main" val="1528030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B7449C1-4A00-A241-9C79-16668FC7F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00100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/>
          <a:p>
            <a:r>
              <a:rPr lang="tr-TR" dirty="0" err="1"/>
              <a:t>Decision</a:t>
            </a:r>
            <a:r>
              <a:rPr lang="tr-TR" dirty="0"/>
              <a:t> </a:t>
            </a:r>
            <a:r>
              <a:rPr lang="tr-TR" dirty="0" err="1"/>
              <a:t>Tree</a:t>
            </a:r>
            <a:endParaRPr lang="tr-TR" dirty="0"/>
          </a:p>
        </p:txBody>
      </p:sp>
      <p:pic>
        <p:nvPicPr>
          <p:cNvPr id="6" name="İçerik Yer Tutucusu 5" descr="metin içeren bir resim&#10;&#10;Açıklama otomatik olarak oluşturuldu">
            <a:extLst>
              <a:ext uri="{FF2B5EF4-FFF2-40B4-BE49-F238E27FC236}">
                <a16:creationId xmlns:a16="http://schemas.microsoft.com/office/drawing/2014/main" id="{8284CAC9-7305-BA42-BD8D-93FA884F2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142" y="958206"/>
            <a:ext cx="11021177" cy="5599757"/>
          </a:xfrm>
        </p:spPr>
      </p:pic>
    </p:spTree>
    <p:extLst>
      <p:ext uri="{BB962C8B-B14F-4D97-AF65-F5344CB8AC3E}">
        <p14:creationId xmlns:p14="http://schemas.microsoft.com/office/powerpoint/2010/main" val="162924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57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6A57F87-4367-8944-8666-979800133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73" y="129598"/>
            <a:ext cx="10515600" cy="1325563"/>
          </a:xfrm>
        </p:spPr>
        <p:txBody>
          <a:bodyPr/>
          <a:lstStyle/>
          <a:p>
            <a:r>
              <a:rPr lang="tr-TR" b="1" dirty="0">
                <a:solidFill>
                  <a:srgbClr val="FF7417"/>
                </a:solidFill>
              </a:rPr>
              <a:t>Problem </a:t>
            </a:r>
            <a:r>
              <a:rPr lang="tr-TR" b="1" dirty="0" err="1">
                <a:solidFill>
                  <a:srgbClr val="FF7417"/>
                </a:solidFill>
              </a:rPr>
              <a:t>Description</a:t>
            </a:r>
            <a:endParaRPr lang="tr-TR" b="1" dirty="0">
              <a:solidFill>
                <a:srgbClr val="FF7417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D309B59-DC81-C546-A000-0EED683B4D54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5D5757"/>
          </a:solidFill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tr-TR" dirty="0">
                <a:solidFill>
                  <a:schemeClr val="bg1">
                    <a:lumMod val="95000"/>
                  </a:schemeClr>
                </a:solidFill>
              </a:rPr>
              <a:t>ABC Bank </a:t>
            </a:r>
            <a:r>
              <a:rPr lang="tr-TR" dirty="0" err="1">
                <a:solidFill>
                  <a:schemeClr val="bg1">
                    <a:lumMod val="95000"/>
                  </a:schemeClr>
                </a:solidFill>
              </a:rPr>
              <a:t>wants</a:t>
            </a:r>
            <a:r>
              <a:rPr lang="tr-TR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tr-TR" dirty="0" err="1">
                <a:solidFill>
                  <a:schemeClr val="bg1">
                    <a:lumMod val="95000"/>
                  </a:schemeClr>
                </a:solidFill>
              </a:rPr>
              <a:t>to</a:t>
            </a:r>
            <a:r>
              <a:rPr lang="tr-TR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tr-TR" dirty="0" err="1">
                <a:solidFill>
                  <a:schemeClr val="bg1">
                    <a:lumMod val="95000"/>
                  </a:schemeClr>
                </a:solidFill>
              </a:rPr>
              <a:t>sell</a:t>
            </a:r>
            <a:r>
              <a:rPr lang="tr-TR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tr-TR" dirty="0" err="1">
                <a:solidFill>
                  <a:schemeClr val="bg1">
                    <a:lumMod val="95000"/>
                  </a:schemeClr>
                </a:solidFill>
              </a:rPr>
              <a:t>it's</a:t>
            </a:r>
            <a:r>
              <a:rPr lang="tr-TR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tr-TR" dirty="0" err="1">
                <a:solidFill>
                  <a:schemeClr val="bg1">
                    <a:lumMod val="95000"/>
                  </a:schemeClr>
                </a:solidFill>
              </a:rPr>
              <a:t>term</a:t>
            </a:r>
            <a:r>
              <a:rPr lang="tr-TR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tr-TR" dirty="0" err="1">
                <a:solidFill>
                  <a:schemeClr val="bg1">
                    <a:lumMod val="95000"/>
                  </a:schemeClr>
                </a:solidFill>
              </a:rPr>
              <a:t>deposit</a:t>
            </a:r>
            <a:r>
              <a:rPr lang="tr-TR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tr-TR" dirty="0" err="1">
                <a:solidFill>
                  <a:schemeClr val="bg1">
                    <a:lumMod val="95000"/>
                  </a:schemeClr>
                </a:solidFill>
              </a:rPr>
              <a:t>product</a:t>
            </a:r>
            <a:r>
              <a:rPr lang="tr-TR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tr-TR" dirty="0" err="1">
                <a:solidFill>
                  <a:schemeClr val="bg1">
                    <a:lumMod val="95000"/>
                  </a:schemeClr>
                </a:solidFill>
              </a:rPr>
              <a:t>to</a:t>
            </a:r>
            <a:r>
              <a:rPr lang="tr-TR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tr-TR" dirty="0" err="1">
                <a:solidFill>
                  <a:schemeClr val="bg1">
                    <a:lumMod val="95000"/>
                  </a:schemeClr>
                </a:solidFill>
              </a:rPr>
              <a:t>customers</a:t>
            </a:r>
            <a:r>
              <a:rPr lang="tr-TR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tr-TR" dirty="0" err="1">
                <a:solidFill>
                  <a:schemeClr val="bg1">
                    <a:lumMod val="95000"/>
                  </a:schemeClr>
                </a:solidFill>
              </a:rPr>
              <a:t>and</a:t>
            </a:r>
            <a:r>
              <a:rPr lang="tr-TR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tr-TR" dirty="0" err="1">
                <a:solidFill>
                  <a:schemeClr val="bg1">
                    <a:lumMod val="95000"/>
                  </a:schemeClr>
                </a:solidFill>
              </a:rPr>
              <a:t>before</a:t>
            </a:r>
            <a:r>
              <a:rPr lang="tr-TR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tr-TR" dirty="0" err="1">
                <a:solidFill>
                  <a:schemeClr val="bg1">
                    <a:lumMod val="95000"/>
                  </a:schemeClr>
                </a:solidFill>
              </a:rPr>
              <a:t>launching</a:t>
            </a:r>
            <a:r>
              <a:rPr lang="tr-TR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tr-TR" dirty="0" err="1">
                <a:solidFill>
                  <a:schemeClr val="bg1">
                    <a:lumMod val="95000"/>
                  </a:schemeClr>
                </a:solidFill>
              </a:rPr>
              <a:t>the</a:t>
            </a:r>
            <a:r>
              <a:rPr lang="tr-TR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tr-TR" dirty="0" err="1">
                <a:solidFill>
                  <a:schemeClr val="bg1">
                    <a:lumMod val="95000"/>
                  </a:schemeClr>
                </a:solidFill>
              </a:rPr>
              <a:t>product</a:t>
            </a:r>
            <a:r>
              <a:rPr lang="tr-TR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tr-TR" dirty="0" err="1">
                <a:solidFill>
                  <a:schemeClr val="bg1">
                    <a:lumMod val="95000"/>
                  </a:schemeClr>
                </a:solidFill>
              </a:rPr>
              <a:t>they</a:t>
            </a:r>
            <a:r>
              <a:rPr lang="tr-TR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tr-TR" dirty="0" err="1">
                <a:solidFill>
                  <a:schemeClr val="bg1">
                    <a:lumMod val="95000"/>
                  </a:schemeClr>
                </a:solidFill>
              </a:rPr>
              <a:t>want</a:t>
            </a:r>
            <a:r>
              <a:rPr lang="tr-TR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tr-TR" dirty="0" err="1">
                <a:solidFill>
                  <a:schemeClr val="bg1">
                    <a:lumMod val="95000"/>
                  </a:schemeClr>
                </a:solidFill>
              </a:rPr>
              <a:t>to</a:t>
            </a:r>
            <a:r>
              <a:rPr lang="tr-TR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tr-TR" dirty="0" err="1">
                <a:solidFill>
                  <a:schemeClr val="bg1">
                    <a:lumMod val="95000"/>
                  </a:schemeClr>
                </a:solidFill>
              </a:rPr>
              <a:t>develop</a:t>
            </a:r>
            <a:r>
              <a:rPr lang="tr-TR" dirty="0">
                <a:solidFill>
                  <a:schemeClr val="bg1">
                    <a:lumMod val="95000"/>
                  </a:schemeClr>
                </a:solidFill>
              </a:rPr>
              <a:t> a model </a:t>
            </a:r>
            <a:r>
              <a:rPr lang="tr-TR" dirty="0" err="1">
                <a:solidFill>
                  <a:schemeClr val="bg1">
                    <a:lumMod val="95000"/>
                  </a:schemeClr>
                </a:solidFill>
              </a:rPr>
              <a:t>which</a:t>
            </a:r>
            <a:r>
              <a:rPr lang="tr-TR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tr-TR" dirty="0" err="1">
                <a:solidFill>
                  <a:schemeClr val="bg1">
                    <a:lumMod val="95000"/>
                  </a:schemeClr>
                </a:solidFill>
              </a:rPr>
              <a:t>help</a:t>
            </a:r>
            <a:r>
              <a:rPr lang="tr-TR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tr-TR" dirty="0" err="1">
                <a:solidFill>
                  <a:schemeClr val="bg1">
                    <a:lumMod val="95000"/>
                  </a:schemeClr>
                </a:solidFill>
              </a:rPr>
              <a:t>them</a:t>
            </a:r>
            <a:r>
              <a:rPr lang="tr-TR" dirty="0">
                <a:solidFill>
                  <a:schemeClr val="bg1">
                    <a:lumMod val="95000"/>
                  </a:schemeClr>
                </a:solidFill>
              </a:rPr>
              <a:t> in </a:t>
            </a:r>
            <a:r>
              <a:rPr lang="tr-TR" dirty="0" err="1">
                <a:solidFill>
                  <a:schemeClr val="bg1">
                    <a:lumMod val="95000"/>
                  </a:schemeClr>
                </a:solidFill>
              </a:rPr>
              <a:t>understanding</a:t>
            </a:r>
            <a:r>
              <a:rPr lang="tr-TR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tr-TR" dirty="0" err="1">
                <a:solidFill>
                  <a:schemeClr val="bg1">
                    <a:lumMod val="95000"/>
                  </a:schemeClr>
                </a:solidFill>
              </a:rPr>
              <a:t>whether</a:t>
            </a:r>
            <a:r>
              <a:rPr lang="tr-TR" dirty="0">
                <a:solidFill>
                  <a:schemeClr val="bg1">
                    <a:lumMod val="95000"/>
                  </a:schemeClr>
                </a:solidFill>
              </a:rPr>
              <a:t> a </a:t>
            </a:r>
            <a:r>
              <a:rPr lang="tr-TR" dirty="0" err="1">
                <a:solidFill>
                  <a:schemeClr val="bg1">
                    <a:lumMod val="95000"/>
                  </a:schemeClr>
                </a:solidFill>
              </a:rPr>
              <a:t>particular</a:t>
            </a:r>
            <a:r>
              <a:rPr lang="tr-TR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tr-TR" dirty="0" err="1">
                <a:solidFill>
                  <a:schemeClr val="bg1">
                    <a:lumMod val="95000"/>
                  </a:schemeClr>
                </a:solidFill>
              </a:rPr>
              <a:t>customer</a:t>
            </a:r>
            <a:r>
              <a:rPr lang="tr-TR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tr-TR" dirty="0" err="1">
                <a:solidFill>
                  <a:schemeClr val="bg1">
                    <a:lumMod val="95000"/>
                  </a:schemeClr>
                </a:solidFill>
              </a:rPr>
              <a:t>will</a:t>
            </a:r>
            <a:r>
              <a:rPr lang="tr-TR" dirty="0">
                <a:solidFill>
                  <a:schemeClr val="bg1">
                    <a:lumMod val="95000"/>
                  </a:schemeClr>
                </a:solidFill>
              </a:rPr>
              <a:t> buy </a:t>
            </a:r>
            <a:r>
              <a:rPr lang="tr-TR" dirty="0" err="1">
                <a:solidFill>
                  <a:schemeClr val="bg1">
                    <a:lumMod val="95000"/>
                  </a:schemeClr>
                </a:solidFill>
              </a:rPr>
              <a:t>their</a:t>
            </a:r>
            <a:r>
              <a:rPr lang="tr-TR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tr-TR" dirty="0" err="1">
                <a:solidFill>
                  <a:schemeClr val="bg1">
                    <a:lumMod val="95000"/>
                  </a:schemeClr>
                </a:solidFill>
              </a:rPr>
              <a:t>product</a:t>
            </a:r>
            <a:r>
              <a:rPr lang="tr-TR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tr-TR" dirty="0" err="1">
                <a:solidFill>
                  <a:schemeClr val="bg1">
                    <a:lumMod val="95000"/>
                  </a:schemeClr>
                </a:solidFill>
              </a:rPr>
              <a:t>or</a:t>
            </a:r>
            <a:r>
              <a:rPr lang="tr-TR" dirty="0">
                <a:solidFill>
                  <a:schemeClr val="bg1">
                    <a:lumMod val="95000"/>
                  </a:schemeClr>
                </a:solidFill>
              </a:rPr>
              <a:t> not (</a:t>
            </a:r>
            <a:r>
              <a:rPr lang="tr-TR" dirty="0" err="1">
                <a:solidFill>
                  <a:schemeClr val="bg1">
                    <a:lumMod val="95000"/>
                  </a:schemeClr>
                </a:solidFill>
              </a:rPr>
              <a:t>based</a:t>
            </a:r>
            <a:r>
              <a:rPr lang="tr-TR" dirty="0">
                <a:solidFill>
                  <a:schemeClr val="bg1">
                    <a:lumMod val="95000"/>
                  </a:schemeClr>
                </a:solidFill>
              </a:rPr>
              <a:t> on </a:t>
            </a:r>
            <a:r>
              <a:rPr lang="tr-TR" dirty="0" err="1">
                <a:solidFill>
                  <a:schemeClr val="bg1">
                    <a:lumMod val="95000"/>
                  </a:schemeClr>
                </a:solidFill>
              </a:rPr>
              <a:t>customer's</a:t>
            </a:r>
            <a:r>
              <a:rPr lang="tr-TR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tr-TR" dirty="0" err="1">
                <a:solidFill>
                  <a:schemeClr val="bg1">
                    <a:lumMod val="95000"/>
                  </a:schemeClr>
                </a:solidFill>
              </a:rPr>
              <a:t>past</a:t>
            </a:r>
            <a:r>
              <a:rPr lang="tr-TR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tr-TR" dirty="0" err="1">
                <a:solidFill>
                  <a:schemeClr val="bg1">
                    <a:lumMod val="95000"/>
                  </a:schemeClr>
                </a:solidFill>
              </a:rPr>
              <a:t>interaction</a:t>
            </a:r>
            <a:r>
              <a:rPr lang="tr-TR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tr-TR" dirty="0" err="1">
                <a:solidFill>
                  <a:schemeClr val="bg1">
                    <a:lumMod val="95000"/>
                  </a:schemeClr>
                </a:solidFill>
              </a:rPr>
              <a:t>with</a:t>
            </a:r>
            <a:r>
              <a:rPr lang="tr-TR" dirty="0">
                <a:solidFill>
                  <a:schemeClr val="bg1">
                    <a:lumMod val="95000"/>
                  </a:schemeClr>
                </a:solidFill>
              </a:rPr>
              <a:t> bank </a:t>
            </a:r>
            <a:r>
              <a:rPr lang="tr-TR" dirty="0" err="1">
                <a:solidFill>
                  <a:schemeClr val="bg1">
                    <a:lumMod val="95000"/>
                  </a:schemeClr>
                </a:solidFill>
              </a:rPr>
              <a:t>or</a:t>
            </a:r>
            <a:r>
              <a:rPr lang="tr-TR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tr-TR" dirty="0" err="1">
                <a:solidFill>
                  <a:schemeClr val="bg1">
                    <a:lumMod val="95000"/>
                  </a:schemeClr>
                </a:solidFill>
              </a:rPr>
              <a:t>other</a:t>
            </a:r>
            <a:r>
              <a:rPr lang="tr-TR" dirty="0">
                <a:solidFill>
                  <a:schemeClr val="bg1">
                    <a:lumMod val="95000"/>
                  </a:schemeClr>
                </a:solidFill>
              </a:rPr>
              <a:t> Financial </a:t>
            </a:r>
            <a:r>
              <a:rPr lang="tr-TR" dirty="0" err="1">
                <a:solidFill>
                  <a:schemeClr val="bg1">
                    <a:lumMod val="95000"/>
                  </a:schemeClr>
                </a:solidFill>
              </a:rPr>
              <a:t>Institution</a:t>
            </a:r>
            <a:r>
              <a:rPr lang="tr-TR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tr-TR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5" name="Düz Bağlayıcı 4">
            <a:extLst>
              <a:ext uri="{FF2B5EF4-FFF2-40B4-BE49-F238E27FC236}">
                <a16:creationId xmlns:a16="http://schemas.microsoft.com/office/drawing/2014/main" id="{1902C5E9-9A95-E240-B553-A27D6223C60A}"/>
              </a:ext>
            </a:extLst>
          </p:cNvPr>
          <p:cNvCxnSpPr>
            <a:cxnSpLocks/>
          </p:cNvCxnSpPr>
          <p:nvPr/>
        </p:nvCxnSpPr>
        <p:spPr>
          <a:xfrm>
            <a:off x="145473" y="1094509"/>
            <a:ext cx="7654636" cy="0"/>
          </a:xfrm>
          <a:prstGeom prst="line">
            <a:avLst/>
          </a:prstGeom>
          <a:ln>
            <a:solidFill>
              <a:srgbClr val="FF7417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281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B7449C1-4A00-A241-9C79-16668FC7F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00100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/>
          <a:p>
            <a:r>
              <a:rPr lang="tr-TR" dirty="0"/>
              <a:t>Third Model: XGBOOST</a:t>
            </a:r>
          </a:p>
        </p:txBody>
      </p:sp>
      <p:pic>
        <p:nvPicPr>
          <p:cNvPr id="9" name="İçerik Yer Tutucusu 8" descr="tablo içeren bir resim&#10;&#10;Açıklama otomatik olarak oluşturuldu">
            <a:extLst>
              <a:ext uri="{FF2B5EF4-FFF2-40B4-BE49-F238E27FC236}">
                <a16:creationId xmlns:a16="http://schemas.microsoft.com/office/drawing/2014/main" id="{7565D965-06CF-8D40-A724-C20833F20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0219" y="1928811"/>
            <a:ext cx="5825320" cy="2671763"/>
          </a:xfrm>
        </p:spPr>
      </p:pic>
    </p:spTree>
    <p:extLst>
      <p:ext uri="{BB962C8B-B14F-4D97-AF65-F5344CB8AC3E}">
        <p14:creationId xmlns:p14="http://schemas.microsoft.com/office/powerpoint/2010/main" val="795625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B7449C1-4A00-A241-9C79-16668FC7F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00100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/>
          <a:p>
            <a:r>
              <a:rPr lang="tr-TR" dirty="0"/>
              <a:t>XGBOOST</a:t>
            </a:r>
          </a:p>
        </p:txBody>
      </p:sp>
      <p:pic>
        <p:nvPicPr>
          <p:cNvPr id="5" name="İçerik Yer Tutucusu 4" descr="tablo içeren bir resim&#10;&#10;Açıklama otomatik olarak oluşturuldu">
            <a:extLst>
              <a:ext uri="{FF2B5EF4-FFF2-40B4-BE49-F238E27FC236}">
                <a16:creationId xmlns:a16="http://schemas.microsoft.com/office/drawing/2014/main" id="{6870B85D-1A83-6244-846E-5804FEEE4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724" y="800101"/>
            <a:ext cx="11040551" cy="5632452"/>
          </a:xfrm>
        </p:spPr>
      </p:pic>
    </p:spTree>
    <p:extLst>
      <p:ext uri="{BB962C8B-B14F-4D97-AF65-F5344CB8AC3E}">
        <p14:creationId xmlns:p14="http://schemas.microsoft.com/office/powerpoint/2010/main" val="39369464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B7449C1-4A00-A241-9C79-16668FC7F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00100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/>
          <a:p>
            <a:r>
              <a:rPr lang="tr-TR" dirty="0"/>
              <a:t>Model </a:t>
            </a:r>
            <a:r>
              <a:rPr lang="tr-TR" dirty="0" err="1"/>
              <a:t>Selection</a:t>
            </a:r>
            <a:endParaRPr lang="tr-TR" dirty="0"/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8712D9DA-A496-6844-8917-92D22069FA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7370" y="1167606"/>
            <a:ext cx="8198168" cy="5070543"/>
          </a:xfrm>
        </p:spPr>
      </p:pic>
    </p:spTree>
    <p:extLst>
      <p:ext uri="{BB962C8B-B14F-4D97-AF65-F5344CB8AC3E}">
        <p14:creationId xmlns:p14="http://schemas.microsoft.com/office/powerpoint/2010/main" val="6350113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B7449C1-4A00-A241-9C79-16668FC7F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00100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/>
          <a:p>
            <a:r>
              <a:rPr lang="tr-TR" dirty="0"/>
              <a:t>Model </a:t>
            </a:r>
            <a:r>
              <a:rPr lang="tr-TR" dirty="0" err="1"/>
              <a:t>Selection</a:t>
            </a:r>
            <a:endParaRPr lang="tr-TR" dirty="0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2EAB9391-8089-E64E-ADE1-C215657B8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080" y="1200149"/>
            <a:ext cx="8275608" cy="510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274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B7449C1-4A00-A241-9C79-16668FC7F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00100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/>
          <a:p>
            <a:r>
              <a:rPr lang="tr-TR" dirty="0"/>
              <a:t>Model </a:t>
            </a:r>
            <a:r>
              <a:rPr lang="tr-TR" dirty="0" err="1"/>
              <a:t>Selection</a:t>
            </a:r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A10F413-0E38-904C-A959-C3CE75DB2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50" y="1104900"/>
            <a:ext cx="87884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8792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B7449C1-4A00-A241-9C79-16668FC7F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00100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/>
          <a:p>
            <a:r>
              <a:rPr lang="tr-TR" dirty="0"/>
              <a:t>Model </a:t>
            </a:r>
            <a:r>
              <a:rPr lang="tr-TR" dirty="0" err="1"/>
              <a:t>Selection</a:t>
            </a:r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28073EA-31C3-7140-8704-68AFED0FE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0" y="1025525"/>
            <a:ext cx="88265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4427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B7449C1-4A00-A241-9C79-16668FC7F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00100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/>
          <a:p>
            <a:r>
              <a:rPr lang="tr-TR" dirty="0"/>
              <a:t>Model </a:t>
            </a:r>
            <a:r>
              <a:rPr lang="tr-TR" dirty="0" err="1"/>
              <a:t>Selection</a:t>
            </a:r>
            <a:endParaRPr lang="tr-TR" dirty="0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947A8FB7-E719-6745-BA9B-957B41112D00}"/>
              </a:ext>
            </a:extLst>
          </p:cNvPr>
          <p:cNvSpPr txBox="1"/>
          <p:nvPr/>
        </p:nvSpPr>
        <p:spPr>
          <a:xfrm>
            <a:off x="471487" y="1357313"/>
            <a:ext cx="10995773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800" dirty="0"/>
              <a:t>As </a:t>
            </a:r>
            <a:r>
              <a:rPr lang="tr-TR" sz="2800" dirty="0" err="1"/>
              <a:t>seen</a:t>
            </a:r>
            <a:r>
              <a:rPr lang="tr-TR" sz="2800" dirty="0"/>
              <a:t> </a:t>
            </a:r>
            <a:r>
              <a:rPr lang="tr-TR" sz="2800" dirty="0" err="1"/>
              <a:t>from</a:t>
            </a:r>
            <a:r>
              <a:rPr lang="tr-TR" sz="2800" dirty="0"/>
              <a:t> </a:t>
            </a:r>
            <a:r>
              <a:rPr lang="tr-TR" sz="2800" dirty="0" err="1"/>
              <a:t>the</a:t>
            </a:r>
            <a:r>
              <a:rPr lang="tr-TR" sz="2800" dirty="0"/>
              <a:t> </a:t>
            </a:r>
            <a:r>
              <a:rPr lang="tr-TR" sz="2800" dirty="0" err="1"/>
              <a:t>plots</a:t>
            </a:r>
            <a:r>
              <a:rPr lang="tr-TR" sz="2800" dirty="0"/>
              <a:t>, F1 </a:t>
            </a:r>
            <a:r>
              <a:rPr lang="tr-TR" sz="2800" dirty="0" err="1"/>
              <a:t>score</a:t>
            </a:r>
            <a:r>
              <a:rPr lang="tr-TR" sz="2800" dirty="0"/>
              <a:t>, </a:t>
            </a:r>
            <a:r>
              <a:rPr lang="tr-TR" sz="2800" dirty="0" err="1"/>
              <a:t>recall</a:t>
            </a:r>
            <a:r>
              <a:rPr lang="tr-TR" sz="2800" dirty="0"/>
              <a:t> </a:t>
            </a:r>
            <a:r>
              <a:rPr lang="tr-TR" sz="2800" dirty="0" err="1"/>
              <a:t>and</a:t>
            </a:r>
            <a:r>
              <a:rPr lang="tr-TR" sz="2800" dirty="0"/>
              <a:t> </a:t>
            </a:r>
            <a:r>
              <a:rPr lang="tr-TR" sz="2800" dirty="0" err="1"/>
              <a:t>precision</a:t>
            </a:r>
            <a:r>
              <a:rPr lang="tr-TR" sz="2800" dirty="0"/>
              <a:t> of </a:t>
            </a:r>
            <a:r>
              <a:rPr lang="tr-TR" sz="2800" dirty="0" err="1"/>
              <a:t>the</a:t>
            </a:r>
            <a:r>
              <a:rPr lang="tr-TR" sz="2800" dirty="0"/>
              <a:t> model </a:t>
            </a:r>
            <a:r>
              <a:rPr lang="tr-TR" sz="2800" dirty="0" err="1"/>
              <a:t>conducted</a:t>
            </a:r>
            <a:r>
              <a:rPr lang="tr-TR" sz="2800" dirty="0"/>
              <a:t> </a:t>
            </a:r>
            <a:r>
              <a:rPr lang="tr-TR" sz="2800" dirty="0" err="1"/>
              <a:t>with</a:t>
            </a:r>
            <a:r>
              <a:rPr lang="tr-TR" sz="2800" dirty="0"/>
              <a:t> XGBOOST is </a:t>
            </a:r>
            <a:r>
              <a:rPr lang="tr-TR" sz="2800" dirty="0" err="1"/>
              <a:t>the</a:t>
            </a:r>
            <a:r>
              <a:rPr lang="tr-TR" sz="2800" dirty="0"/>
              <a:t> </a:t>
            </a:r>
            <a:r>
              <a:rPr lang="tr-TR" sz="2800" dirty="0" err="1"/>
              <a:t>highest</a:t>
            </a:r>
            <a:r>
              <a:rPr lang="tr-TR" sz="2800" dirty="0"/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800" dirty="0" err="1"/>
              <a:t>Thus</a:t>
            </a:r>
            <a:r>
              <a:rPr lang="tr-TR" sz="2800" dirty="0"/>
              <a:t>, F1 </a:t>
            </a:r>
            <a:r>
              <a:rPr lang="tr-TR" sz="2800" dirty="0" err="1"/>
              <a:t>score</a:t>
            </a:r>
            <a:r>
              <a:rPr lang="tr-TR" sz="2800" dirty="0"/>
              <a:t>, </a:t>
            </a:r>
            <a:r>
              <a:rPr lang="tr-TR" sz="2800" dirty="0" err="1"/>
              <a:t>recall</a:t>
            </a:r>
            <a:r>
              <a:rPr lang="tr-TR" sz="2800" dirty="0"/>
              <a:t> </a:t>
            </a:r>
            <a:r>
              <a:rPr lang="tr-TR" sz="2800" dirty="0" err="1"/>
              <a:t>and</a:t>
            </a:r>
            <a:r>
              <a:rPr lang="tr-TR" sz="2800" dirty="0"/>
              <a:t> </a:t>
            </a:r>
            <a:r>
              <a:rPr lang="tr-TR" sz="2800" dirty="0" err="1"/>
              <a:t>precision</a:t>
            </a:r>
            <a:r>
              <a:rPr lang="tr-TR" sz="2800" dirty="0"/>
              <a:t> </a:t>
            </a:r>
            <a:r>
              <a:rPr lang="tr-TR" sz="2800" dirty="0" err="1"/>
              <a:t>suggest</a:t>
            </a:r>
            <a:r>
              <a:rPr lang="tr-TR" sz="2800" dirty="0"/>
              <a:t> </a:t>
            </a:r>
            <a:r>
              <a:rPr lang="tr-TR" sz="2800" dirty="0" err="1"/>
              <a:t>that</a:t>
            </a:r>
            <a:r>
              <a:rPr lang="tr-TR" sz="2800" dirty="0"/>
              <a:t> XGBOOST model is </a:t>
            </a:r>
            <a:r>
              <a:rPr lang="tr-TR" sz="2800" dirty="0" err="1"/>
              <a:t>better</a:t>
            </a:r>
            <a:r>
              <a:rPr lang="tr-TR" sz="2800" dirty="0"/>
              <a:t> model </a:t>
            </a:r>
            <a:r>
              <a:rPr lang="tr-TR" sz="2800" dirty="0" err="1"/>
              <a:t>among</a:t>
            </a:r>
            <a:r>
              <a:rPr lang="tr-TR" sz="2800" dirty="0"/>
              <a:t> 3 </a:t>
            </a:r>
            <a:r>
              <a:rPr lang="tr-TR" sz="2800" dirty="0" err="1"/>
              <a:t>models</a:t>
            </a:r>
            <a:r>
              <a:rPr lang="tr-TR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5758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57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996A6ED-24C8-824B-906A-61053D5AB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  <a:solidFill>
            <a:srgbClr val="5D5757"/>
          </a:solidFill>
        </p:spPr>
        <p:txBody>
          <a:bodyPr/>
          <a:lstStyle/>
          <a:p>
            <a:r>
              <a:rPr lang="tr-TR" dirty="0">
                <a:solidFill>
                  <a:srgbClr val="FF7417"/>
                </a:solidFill>
              </a:rPr>
              <a:t>Data </a:t>
            </a:r>
            <a:r>
              <a:rPr lang="tr-TR" dirty="0" err="1">
                <a:solidFill>
                  <a:srgbClr val="FF7417"/>
                </a:solidFill>
              </a:rPr>
              <a:t>Description</a:t>
            </a:r>
            <a:endParaRPr lang="tr-TR" dirty="0">
              <a:solidFill>
                <a:srgbClr val="FF7417"/>
              </a:solidFill>
            </a:endParaRPr>
          </a:p>
        </p:txBody>
      </p:sp>
      <p:cxnSp>
        <p:nvCxnSpPr>
          <p:cNvPr id="4" name="Düz Bağlayıcı 3">
            <a:extLst>
              <a:ext uri="{FF2B5EF4-FFF2-40B4-BE49-F238E27FC236}">
                <a16:creationId xmlns:a16="http://schemas.microsoft.com/office/drawing/2014/main" id="{50174709-803E-8540-9620-918EFF82EBBA}"/>
              </a:ext>
            </a:extLst>
          </p:cNvPr>
          <p:cNvCxnSpPr>
            <a:cxnSpLocks/>
          </p:cNvCxnSpPr>
          <p:nvPr/>
        </p:nvCxnSpPr>
        <p:spPr>
          <a:xfrm>
            <a:off x="118177" y="1026270"/>
            <a:ext cx="7654636" cy="0"/>
          </a:xfrm>
          <a:prstGeom prst="line">
            <a:avLst/>
          </a:prstGeom>
          <a:ln>
            <a:solidFill>
              <a:srgbClr val="FF7417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İçerik Yer Tutucusu 2">
            <a:extLst>
              <a:ext uri="{FF2B5EF4-FFF2-40B4-BE49-F238E27FC236}">
                <a16:creationId xmlns:a16="http://schemas.microsoft.com/office/drawing/2014/main" id="{455C11ED-F92A-D44F-B561-EF6F6C60E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950" y="1154113"/>
            <a:ext cx="11722100" cy="53911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r-TR" dirty="0">
                <a:solidFill>
                  <a:schemeClr val="bg1"/>
                </a:solidFill>
              </a:rPr>
              <a:t>Bank </a:t>
            </a:r>
            <a:r>
              <a:rPr lang="tr-TR" dirty="0" err="1">
                <a:solidFill>
                  <a:schemeClr val="bg1"/>
                </a:solidFill>
              </a:rPr>
              <a:t>dataset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includes</a:t>
            </a:r>
            <a:r>
              <a:rPr lang="tr-TR" dirty="0">
                <a:solidFill>
                  <a:schemeClr val="bg1"/>
                </a:solidFill>
              </a:rPr>
              <a:t> 45211 </a:t>
            </a:r>
            <a:r>
              <a:rPr lang="tr-TR" dirty="0" err="1">
                <a:solidFill>
                  <a:schemeClr val="bg1"/>
                </a:solidFill>
              </a:rPr>
              <a:t>observations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and</a:t>
            </a:r>
            <a:r>
              <a:rPr lang="tr-TR" dirty="0">
                <a:solidFill>
                  <a:schemeClr val="bg1"/>
                </a:solidFill>
              </a:rPr>
              <a:t> 17 </a:t>
            </a:r>
            <a:r>
              <a:rPr lang="tr-TR" dirty="0" err="1">
                <a:solidFill>
                  <a:schemeClr val="bg1"/>
                </a:solidFill>
              </a:rPr>
              <a:t>variable</a:t>
            </a:r>
            <a:r>
              <a:rPr lang="tr-TR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tr-TR" dirty="0" err="1">
                <a:solidFill>
                  <a:schemeClr val="bg1"/>
                </a:solidFill>
              </a:rPr>
              <a:t>There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are</a:t>
            </a:r>
            <a:r>
              <a:rPr lang="tr-TR" dirty="0">
                <a:solidFill>
                  <a:schemeClr val="bg1"/>
                </a:solidFill>
              </a:rPr>
              <a:t> 7 </a:t>
            </a:r>
            <a:r>
              <a:rPr lang="tr-TR" dirty="0" err="1">
                <a:solidFill>
                  <a:schemeClr val="bg1"/>
                </a:solidFill>
              </a:rPr>
              <a:t>numeric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variables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which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are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age</a:t>
            </a:r>
            <a:r>
              <a:rPr lang="tr-TR" dirty="0">
                <a:solidFill>
                  <a:schemeClr val="bg1"/>
                </a:solidFill>
              </a:rPr>
              <a:t>, </a:t>
            </a:r>
            <a:r>
              <a:rPr lang="tr-TR" dirty="0" err="1">
                <a:solidFill>
                  <a:schemeClr val="bg1"/>
                </a:solidFill>
              </a:rPr>
              <a:t>balance</a:t>
            </a:r>
            <a:r>
              <a:rPr lang="tr-TR" dirty="0">
                <a:solidFill>
                  <a:schemeClr val="bg1"/>
                </a:solidFill>
              </a:rPr>
              <a:t>, </a:t>
            </a:r>
            <a:r>
              <a:rPr lang="tr-TR" dirty="0" err="1">
                <a:solidFill>
                  <a:schemeClr val="bg1"/>
                </a:solidFill>
              </a:rPr>
              <a:t>day</a:t>
            </a:r>
            <a:r>
              <a:rPr lang="tr-TR" dirty="0">
                <a:solidFill>
                  <a:schemeClr val="bg1"/>
                </a:solidFill>
              </a:rPr>
              <a:t>, </a:t>
            </a:r>
            <a:r>
              <a:rPr lang="tr-TR" dirty="0" err="1">
                <a:solidFill>
                  <a:schemeClr val="bg1"/>
                </a:solidFill>
              </a:rPr>
              <a:t>duration</a:t>
            </a:r>
            <a:r>
              <a:rPr lang="tr-TR" dirty="0">
                <a:solidFill>
                  <a:schemeClr val="bg1"/>
                </a:solidFill>
              </a:rPr>
              <a:t>, </a:t>
            </a:r>
            <a:r>
              <a:rPr lang="tr-TR" dirty="0" err="1">
                <a:solidFill>
                  <a:schemeClr val="bg1"/>
                </a:solidFill>
              </a:rPr>
              <a:t>campaign</a:t>
            </a:r>
            <a:r>
              <a:rPr lang="tr-TR" dirty="0">
                <a:solidFill>
                  <a:schemeClr val="bg1"/>
                </a:solidFill>
              </a:rPr>
              <a:t>, </a:t>
            </a:r>
            <a:r>
              <a:rPr lang="tr-TR" dirty="0" err="1">
                <a:solidFill>
                  <a:schemeClr val="bg1"/>
                </a:solidFill>
              </a:rPr>
              <a:t>pdays</a:t>
            </a:r>
            <a:r>
              <a:rPr lang="tr-TR" dirty="0">
                <a:solidFill>
                  <a:schemeClr val="bg1"/>
                </a:solidFill>
              </a:rPr>
              <a:t>, </a:t>
            </a:r>
            <a:r>
              <a:rPr lang="tr-TR" dirty="0" err="1">
                <a:solidFill>
                  <a:schemeClr val="bg1"/>
                </a:solidFill>
              </a:rPr>
              <a:t>and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previous</a:t>
            </a:r>
            <a:r>
              <a:rPr lang="tr-TR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tr-TR" dirty="0" err="1">
                <a:solidFill>
                  <a:schemeClr val="bg1"/>
                </a:solidFill>
              </a:rPr>
              <a:t>There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are</a:t>
            </a:r>
            <a:r>
              <a:rPr lang="tr-TR" dirty="0">
                <a:solidFill>
                  <a:schemeClr val="bg1"/>
                </a:solidFill>
              </a:rPr>
              <a:t> 10 </a:t>
            </a:r>
            <a:r>
              <a:rPr lang="tr-TR" dirty="0" err="1">
                <a:solidFill>
                  <a:schemeClr val="bg1"/>
                </a:solidFill>
              </a:rPr>
              <a:t>categoric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variables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which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are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job</a:t>
            </a:r>
            <a:r>
              <a:rPr lang="tr-TR" dirty="0">
                <a:solidFill>
                  <a:schemeClr val="bg1"/>
                </a:solidFill>
              </a:rPr>
              <a:t>, </a:t>
            </a:r>
            <a:r>
              <a:rPr lang="tr-TR" dirty="0" err="1">
                <a:solidFill>
                  <a:schemeClr val="bg1"/>
                </a:solidFill>
              </a:rPr>
              <a:t>martial</a:t>
            </a:r>
            <a:r>
              <a:rPr lang="tr-TR" dirty="0">
                <a:solidFill>
                  <a:schemeClr val="bg1"/>
                </a:solidFill>
              </a:rPr>
              <a:t>, </a:t>
            </a:r>
            <a:r>
              <a:rPr lang="tr-TR" dirty="0" err="1">
                <a:solidFill>
                  <a:schemeClr val="bg1"/>
                </a:solidFill>
              </a:rPr>
              <a:t>education</a:t>
            </a:r>
            <a:r>
              <a:rPr lang="tr-TR" dirty="0">
                <a:solidFill>
                  <a:schemeClr val="bg1"/>
                </a:solidFill>
              </a:rPr>
              <a:t>, </a:t>
            </a:r>
            <a:r>
              <a:rPr lang="tr-TR" dirty="0" err="1">
                <a:solidFill>
                  <a:schemeClr val="bg1"/>
                </a:solidFill>
              </a:rPr>
              <a:t>default</a:t>
            </a:r>
            <a:r>
              <a:rPr lang="tr-TR" dirty="0">
                <a:solidFill>
                  <a:schemeClr val="bg1"/>
                </a:solidFill>
              </a:rPr>
              <a:t>, </a:t>
            </a:r>
            <a:r>
              <a:rPr lang="tr-TR" dirty="0" err="1">
                <a:solidFill>
                  <a:schemeClr val="bg1"/>
                </a:solidFill>
              </a:rPr>
              <a:t>housing</a:t>
            </a:r>
            <a:r>
              <a:rPr lang="tr-TR" dirty="0">
                <a:solidFill>
                  <a:schemeClr val="bg1"/>
                </a:solidFill>
              </a:rPr>
              <a:t>, </a:t>
            </a:r>
            <a:r>
              <a:rPr lang="tr-TR" dirty="0" err="1">
                <a:solidFill>
                  <a:schemeClr val="bg1"/>
                </a:solidFill>
              </a:rPr>
              <a:t>loan</a:t>
            </a:r>
            <a:r>
              <a:rPr lang="tr-TR" dirty="0">
                <a:solidFill>
                  <a:schemeClr val="bg1"/>
                </a:solidFill>
              </a:rPr>
              <a:t>, </a:t>
            </a:r>
            <a:r>
              <a:rPr lang="tr-TR" dirty="0" err="1">
                <a:solidFill>
                  <a:schemeClr val="bg1"/>
                </a:solidFill>
              </a:rPr>
              <a:t>contact</a:t>
            </a:r>
            <a:r>
              <a:rPr lang="tr-TR" dirty="0">
                <a:solidFill>
                  <a:schemeClr val="bg1"/>
                </a:solidFill>
              </a:rPr>
              <a:t>, </a:t>
            </a:r>
            <a:r>
              <a:rPr lang="tr-TR" dirty="0" err="1">
                <a:solidFill>
                  <a:schemeClr val="bg1"/>
                </a:solidFill>
              </a:rPr>
              <a:t>month</a:t>
            </a:r>
            <a:r>
              <a:rPr lang="tr-TR" dirty="0">
                <a:solidFill>
                  <a:schemeClr val="bg1"/>
                </a:solidFill>
              </a:rPr>
              <a:t>, </a:t>
            </a:r>
            <a:r>
              <a:rPr lang="tr-TR" dirty="0" err="1">
                <a:solidFill>
                  <a:schemeClr val="bg1"/>
                </a:solidFill>
              </a:rPr>
              <a:t>poutcome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and</a:t>
            </a:r>
            <a:r>
              <a:rPr lang="tr-TR" dirty="0">
                <a:solidFill>
                  <a:schemeClr val="bg1"/>
                </a:solidFill>
              </a:rPr>
              <a:t> y.</a:t>
            </a:r>
          </a:p>
        </p:txBody>
      </p:sp>
    </p:spTree>
    <p:extLst>
      <p:ext uri="{BB962C8B-B14F-4D97-AF65-F5344CB8AC3E}">
        <p14:creationId xmlns:p14="http://schemas.microsoft.com/office/powerpoint/2010/main" val="1321848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İçerik Yer Tutucusu 5" descr="tablo içeren bir resim&#10;&#10;Açıklama otomatik olarak oluşturuldu">
            <a:extLst>
              <a:ext uri="{FF2B5EF4-FFF2-40B4-BE49-F238E27FC236}">
                <a16:creationId xmlns:a16="http://schemas.microsoft.com/office/drawing/2014/main" id="{43108CAD-B97C-0E4D-AC8F-B948B33CB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409" y="66756"/>
            <a:ext cx="8790180" cy="6724487"/>
          </a:xfrm>
          <a:prstGeom prst="rect">
            <a:avLst/>
          </a:prstGeom>
        </p:spPr>
      </p:pic>
      <p:sp>
        <p:nvSpPr>
          <p:cNvPr id="7" name="Dikdörtgen 6">
            <a:extLst>
              <a:ext uri="{FF2B5EF4-FFF2-40B4-BE49-F238E27FC236}">
                <a16:creationId xmlns:a16="http://schemas.microsoft.com/office/drawing/2014/main" id="{22C53E51-BBE5-EA4D-A866-00075B00264E}"/>
              </a:ext>
            </a:extLst>
          </p:cNvPr>
          <p:cNvSpPr/>
          <p:nvPr/>
        </p:nvSpPr>
        <p:spPr>
          <a:xfrm>
            <a:off x="1439409" y="3587262"/>
            <a:ext cx="8790180" cy="2110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0391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57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996A6ED-24C8-824B-906A-61053D5AB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  <a:solidFill>
            <a:srgbClr val="5D5757"/>
          </a:solidFill>
        </p:spPr>
        <p:txBody>
          <a:bodyPr/>
          <a:lstStyle/>
          <a:p>
            <a:r>
              <a:rPr lang="tr-TR" dirty="0">
                <a:solidFill>
                  <a:srgbClr val="FF7417"/>
                </a:solidFill>
              </a:rPr>
              <a:t>Data </a:t>
            </a:r>
            <a:r>
              <a:rPr lang="tr-TR" dirty="0" err="1">
                <a:solidFill>
                  <a:srgbClr val="FF7417"/>
                </a:solidFill>
              </a:rPr>
              <a:t>Description</a:t>
            </a:r>
            <a:endParaRPr lang="tr-TR" dirty="0">
              <a:solidFill>
                <a:srgbClr val="FF7417"/>
              </a:solidFill>
            </a:endParaRPr>
          </a:p>
        </p:txBody>
      </p:sp>
      <p:cxnSp>
        <p:nvCxnSpPr>
          <p:cNvPr id="4" name="Düz Bağlayıcı 3">
            <a:extLst>
              <a:ext uri="{FF2B5EF4-FFF2-40B4-BE49-F238E27FC236}">
                <a16:creationId xmlns:a16="http://schemas.microsoft.com/office/drawing/2014/main" id="{50174709-803E-8540-9620-918EFF82EBBA}"/>
              </a:ext>
            </a:extLst>
          </p:cNvPr>
          <p:cNvCxnSpPr>
            <a:cxnSpLocks/>
          </p:cNvCxnSpPr>
          <p:nvPr/>
        </p:nvCxnSpPr>
        <p:spPr>
          <a:xfrm>
            <a:off x="118177" y="1026270"/>
            <a:ext cx="7654636" cy="0"/>
          </a:xfrm>
          <a:prstGeom prst="line">
            <a:avLst/>
          </a:prstGeom>
          <a:ln>
            <a:solidFill>
              <a:srgbClr val="FF7417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İçerik Yer Tutucusu 2">
            <a:extLst>
              <a:ext uri="{FF2B5EF4-FFF2-40B4-BE49-F238E27FC236}">
                <a16:creationId xmlns:a16="http://schemas.microsoft.com/office/drawing/2014/main" id="{455C11ED-F92A-D44F-B561-EF6F6C60E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331" y="1142538"/>
            <a:ext cx="12192000" cy="5391150"/>
          </a:xfrm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tr-TR" dirty="0">
                <a:solidFill>
                  <a:schemeClr val="bg1"/>
                </a:solidFill>
              </a:rPr>
              <a:t>1 - </a:t>
            </a:r>
            <a:r>
              <a:rPr lang="tr-TR" dirty="0" err="1">
                <a:solidFill>
                  <a:schemeClr val="bg1"/>
                </a:solidFill>
              </a:rPr>
              <a:t>age</a:t>
            </a:r>
            <a:r>
              <a:rPr lang="tr-TR" dirty="0">
                <a:solidFill>
                  <a:schemeClr val="bg1"/>
                </a:solidFill>
              </a:rPr>
              <a:t> (</a:t>
            </a:r>
            <a:r>
              <a:rPr lang="tr-TR" dirty="0" err="1">
                <a:solidFill>
                  <a:schemeClr val="bg1"/>
                </a:solidFill>
              </a:rPr>
              <a:t>numeric</a:t>
            </a:r>
            <a:r>
              <a:rPr lang="tr-TR" dirty="0">
                <a:solidFill>
                  <a:schemeClr val="bg1"/>
                </a:solidFill>
              </a:rPr>
              <a:t>)</a:t>
            </a:r>
            <a:br>
              <a:rPr lang="tr-TR" dirty="0">
                <a:solidFill>
                  <a:schemeClr val="bg1"/>
                </a:solidFill>
              </a:rPr>
            </a:br>
            <a:r>
              <a:rPr lang="tr-TR" dirty="0">
                <a:solidFill>
                  <a:schemeClr val="bg1"/>
                </a:solidFill>
              </a:rPr>
              <a:t>2 - </a:t>
            </a:r>
            <a:r>
              <a:rPr lang="tr-TR" dirty="0" err="1">
                <a:solidFill>
                  <a:schemeClr val="bg1"/>
                </a:solidFill>
              </a:rPr>
              <a:t>job</a:t>
            </a:r>
            <a:r>
              <a:rPr lang="tr-TR" dirty="0">
                <a:solidFill>
                  <a:schemeClr val="bg1"/>
                </a:solidFill>
              </a:rPr>
              <a:t> : </a:t>
            </a:r>
            <a:r>
              <a:rPr lang="tr-TR" dirty="0" err="1">
                <a:solidFill>
                  <a:schemeClr val="bg1"/>
                </a:solidFill>
              </a:rPr>
              <a:t>type</a:t>
            </a:r>
            <a:r>
              <a:rPr lang="tr-TR" dirty="0">
                <a:solidFill>
                  <a:schemeClr val="bg1"/>
                </a:solidFill>
              </a:rPr>
              <a:t> of </a:t>
            </a:r>
            <a:r>
              <a:rPr lang="tr-TR" dirty="0" err="1">
                <a:solidFill>
                  <a:schemeClr val="bg1"/>
                </a:solidFill>
              </a:rPr>
              <a:t>job</a:t>
            </a:r>
            <a:r>
              <a:rPr lang="tr-TR" dirty="0">
                <a:solidFill>
                  <a:schemeClr val="bg1"/>
                </a:solidFill>
              </a:rPr>
              <a:t> (</a:t>
            </a:r>
            <a:r>
              <a:rPr lang="tr-TR" dirty="0" err="1">
                <a:solidFill>
                  <a:schemeClr val="bg1"/>
                </a:solidFill>
              </a:rPr>
              <a:t>categorical</a:t>
            </a:r>
            <a:r>
              <a:rPr lang="tr-TR" dirty="0">
                <a:solidFill>
                  <a:schemeClr val="bg1"/>
                </a:solidFill>
              </a:rPr>
              <a:t>: 'admin.','blue-collar','entrepreneur','housemaid','management','retired','self-employed','services','student','technician','unemployed','unknown')</a:t>
            </a:r>
            <a:br>
              <a:rPr lang="tr-TR" dirty="0">
                <a:solidFill>
                  <a:schemeClr val="bg1"/>
                </a:solidFill>
              </a:rPr>
            </a:br>
            <a:r>
              <a:rPr lang="tr-TR" dirty="0">
                <a:solidFill>
                  <a:schemeClr val="bg1"/>
                </a:solidFill>
              </a:rPr>
              <a:t>3 - </a:t>
            </a:r>
            <a:r>
              <a:rPr lang="tr-TR" dirty="0" err="1">
                <a:solidFill>
                  <a:schemeClr val="bg1"/>
                </a:solidFill>
              </a:rPr>
              <a:t>marital</a:t>
            </a:r>
            <a:r>
              <a:rPr lang="tr-TR" dirty="0">
                <a:solidFill>
                  <a:schemeClr val="bg1"/>
                </a:solidFill>
              </a:rPr>
              <a:t> : </a:t>
            </a:r>
            <a:r>
              <a:rPr lang="tr-TR" dirty="0" err="1">
                <a:solidFill>
                  <a:schemeClr val="bg1"/>
                </a:solidFill>
              </a:rPr>
              <a:t>marital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status</a:t>
            </a:r>
            <a:r>
              <a:rPr lang="tr-TR" dirty="0">
                <a:solidFill>
                  <a:schemeClr val="bg1"/>
                </a:solidFill>
              </a:rPr>
              <a:t> (</a:t>
            </a:r>
            <a:r>
              <a:rPr lang="tr-TR" dirty="0" err="1">
                <a:solidFill>
                  <a:schemeClr val="bg1"/>
                </a:solidFill>
              </a:rPr>
              <a:t>categorical</a:t>
            </a:r>
            <a:r>
              <a:rPr lang="tr-TR" dirty="0">
                <a:solidFill>
                  <a:schemeClr val="bg1"/>
                </a:solidFill>
              </a:rPr>
              <a:t>: '</a:t>
            </a:r>
            <a:r>
              <a:rPr lang="tr-TR" dirty="0" err="1">
                <a:solidFill>
                  <a:schemeClr val="bg1"/>
                </a:solidFill>
              </a:rPr>
              <a:t>divorced</a:t>
            </a:r>
            <a:r>
              <a:rPr lang="tr-TR" dirty="0">
                <a:solidFill>
                  <a:schemeClr val="bg1"/>
                </a:solidFill>
              </a:rPr>
              <a:t>','</a:t>
            </a:r>
            <a:r>
              <a:rPr lang="tr-TR" dirty="0" err="1">
                <a:solidFill>
                  <a:schemeClr val="bg1"/>
                </a:solidFill>
              </a:rPr>
              <a:t>married</a:t>
            </a:r>
            <a:r>
              <a:rPr lang="tr-TR" dirty="0">
                <a:solidFill>
                  <a:schemeClr val="bg1"/>
                </a:solidFill>
              </a:rPr>
              <a:t>','</a:t>
            </a:r>
            <a:r>
              <a:rPr lang="tr-TR" dirty="0" err="1">
                <a:solidFill>
                  <a:schemeClr val="bg1"/>
                </a:solidFill>
              </a:rPr>
              <a:t>single</a:t>
            </a:r>
            <a:r>
              <a:rPr lang="tr-TR" dirty="0">
                <a:solidFill>
                  <a:schemeClr val="bg1"/>
                </a:solidFill>
              </a:rPr>
              <a:t>','</a:t>
            </a:r>
            <a:r>
              <a:rPr lang="tr-TR" dirty="0" err="1">
                <a:solidFill>
                  <a:schemeClr val="bg1"/>
                </a:solidFill>
              </a:rPr>
              <a:t>unknown</a:t>
            </a:r>
            <a:r>
              <a:rPr lang="tr-TR" dirty="0">
                <a:solidFill>
                  <a:schemeClr val="bg1"/>
                </a:solidFill>
              </a:rPr>
              <a:t>'; </a:t>
            </a:r>
            <a:r>
              <a:rPr lang="tr-TR" dirty="0" err="1">
                <a:solidFill>
                  <a:schemeClr val="bg1"/>
                </a:solidFill>
              </a:rPr>
              <a:t>note</a:t>
            </a:r>
            <a:r>
              <a:rPr lang="tr-TR" dirty="0">
                <a:solidFill>
                  <a:schemeClr val="bg1"/>
                </a:solidFill>
              </a:rPr>
              <a:t>: '</a:t>
            </a:r>
            <a:r>
              <a:rPr lang="tr-TR" dirty="0" err="1">
                <a:solidFill>
                  <a:schemeClr val="bg1"/>
                </a:solidFill>
              </a:rPr>
              <a:t>divorced</a:t>
            </a:r>
            <a:r>
              <a:rPr lang="tr-TR" dirty="0">
                <a:solidFill>
                  <a:schemeClr val="bg1"/>
                </a:solidFill>
              </a:rPr>
              <a:t>' </a:t>
            </a:r>
            <a:r>
              <a:rPr lang="tr-TR" dirty="0" err="1">
                <a:solidFill>
                  <a:schemeClr val="bg1"/>
                </a:solidFill>
              </a:rPr>
              <a:t>means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divorced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or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widowed</a:t>
            </a:r>
            <a:r>
              <a:rPr lang="tr-TR" dirty="0">
                <a:solidFill>
                  <a:schemeClr val="bg1"/>
                </a:solidFill>
              </a:rPr>
              <a:t>)</a:t>
            </a:r>
            <a:br>
              <a:rPr lang="tr-TR" dirty="0">
                <a:solidFill>
                  <a:schemeClr val="bg1"/>
                </a:solidFill>
              </a:rPr>
            </a:br>
            <a:r>
              <a:rPr lang="tr-TR" dirty="0">
                <a:solidFill>
                  <a:schemeClr val="bg1"/>
                </a:solidFill>
              </a:rPr>
              <a:t>4 - </a:t>
            </a:r>
            <a:r>
              <a:rPr lang="tr-TR" dirty="0" err="1">
                <a:solidFill>
                  <a:schemeClr val="bg1"/>
                </a:solidFill>
              </a:rPr>
              <a:t>education</a:t>
            </a:r>
            <a:r>
              <a:rPr lang="tr-TR" dirty="0">
                <a:solidFill>
                  <a:schemeClr val="bg1"/>
                </a:solidFill>
              </a:rPr>
              <a:t> (</a:t>
            </a:r>
            <a:r>
              <a:rPr lang="tr-TR" dirty="0" err="1">
                <a:solidFill>
                  <a:schemeClr val="bg1"/>
                </a:solidFill>
              </a:rPr>
              <a:t>categorical</a:t>
            </a:r>
            <a:r>
              <a:rPr lang="tr-TR" dirty="0">
                <a:solidFill>
                  <a:schemeClr val="bg1"/>
                </a:solidFill>
              </a:rPr>
              <a:t>: 'basic.4y','basic.6y','basic.9y','high.school','illiterate','professional.course','university.degree','unknown')</a:t>
            </a:r>
            <a:br>
              <a:rPr lang="tr-TR" dirty="0">
                <a:solidFill>
                  <a:schemeClr val="bg1"/>
                </a:solidFill>
              </a:rPr>
            </a:br>
            <a:r>
              <a:rPr lang="tr-TR" dirty="0">
                <a:solidFill>
                  <a:schemeClr val="bg1"/>
                </a:solidFill>
              </a:rPr>
              <a:t>5 - </a:t>
            </a:r>
            <a:r>
              <a:rPr lang="tr-TR" dirty="0" err="1">
                <a:solidFill>
                  <a:schemeClr val="bg1"/>
                </a:solidFill>
              </a:rPr>
              <a:t>default</a:t>
            </a:r>
            <a:r>
              <a:rPr lang="tr-TR" dirty="0">
                <a:solidFill>
                  <a:schemeClr val="bg1"/>
                </a:solidFill>
              </a:rPr>
              <a:t>: has </a:t>
            </a:r>
            <a:r>
              <a:rPr lang="tr-TR" dirty="0" err="1">
                <a:solidFill>
                  <a:schemeClr val="bg1"/>
                </a:solidFill>
              </a:rPr>
              <a:t>credit</a:t>
            </a:r>
            <a:r>
              <a:rPr lang="tr-TR" dirty="0">
                <a:solidFill>
                  <a:schemeClr val="bg1"/>
                </a:solidFill>
              </a:rPr>
              <a:t> in </a:t>
            </a:r>
            <a:r>
              <a:rPr lang="tr-TR" dirty="0" err="1">
                <a:solidFill>
                  <a:schemeClr val="bg1"/>
                </a:solidFill>
              </a:rPr>
              <a:t>default</a:t>
            </a:r>
            <a:r>
              <a:rPr lang="tr-TR" dirty="0">
                <a:solidFill>
                  <a:schemeClr val="bg1"/>
                </a:solidFill>
              </a:rPr>
              <a:t>? (</a:t>
            </a:r>
            <a:r>
              <a:rPr lang="tr-TR" dirty="0" err="1">
                <a:solidFill>
                  <a:schemeClr val="bg1"/>
                </a:solidFill>
              </a:rPr>
              <a:t>categorical</a:t>
            </a:r>
            <a:r>
              <a:rPr lang="tr-TR" dirty="0">
                <a:solidFill>
                  <a:schemeClr val="bg1"/>
                </a:solidFill>
              </a:rPr>
              <a:t>: '</a:t>
            </a:r>
            <a:r>
              <a:rPr lang="tr-TR" dirty="0" err="1">
                <a:solidFill>
                  <a:schemeClr val="bg1"/>
                </a:solidFill>
              </a:rPr>
              <a:t>no</a:t>
            </a:r>
            <a:r>
              <a:rPr lang="tr-TR" dirty="0">
                <a:solidFill>
                  <a:schemeClr val="bg1"/>
                </a:solidFill>
              </a:rPr>
              <a:t>','</a:t>
            </a:r>
            <a:r>
              <a:rPr lang="tr-TR" dirty="0" err="1">
                <a:solidFill>
                  <a:schemeClr val="bg1"/>
                </a:solidFill>
              </a:rPr>
              <a:t>yes</a:t>
            </a:r>
            <a:r>
              <a:rPr lang="tr-TR" dirty="0">
                <a:solidFill>
                  <a:schemeClr val="bg1"/>
                </a:solidFill>
              </a:rPr>
              <a:t>','</a:t>
            </a:r>
            <a:r>
              <a:rPr lang="tr-TR" dirty="0" err="1">
                <a:solidFill>
                  <a:schemeClr val="bg1"/>
                </a:solidFill>
              </a:rPr>
              <a:t>unknown</a:t>
            </a:r>
            <a:r>
              <a:rPr lang="tr-TR" dirty="0">
                <a:solidFill>
                  <a:schemeClr val="bg1"/>
                </a:solidFill>
              </a:rPr>
              <a:t>')</a:t>
            </a:r>
            <a:br>
              <a:rPr lang="tr-TR" dirty="0">
                <a:solidFill>
                  <a:schemeClr val="bg1"/>
                </a:solidFill>
              </a:rPr>
            </a:br>
            <a:r>
              <a:rPr lang="tr-TR" dirty="0">
                <a:solidFill>
                  <a:schemeClr val="bg1"/>
                </a:solidFill>
              </a:rPr>
              <a:t>6 - </a:t>
            </a:r>
            <a:r>
              <a:rPr lang="tr-TR" dirty="0" err="1">
                <a:solidFill>
                  <a:schemeClr val="bg1"/>
                </a:solidFill>
              </a:rPr>
              <a:t>housing</a:t>
            </a:r>
            <a:r>
              <a:rPr lang="tr-TR" dirty="0">
                <a:solidFill>
                  <a:schemeClr val="bg1"/>
                </a:solidFill>
              </a:rPr>
              <a:t>: has </a:t>
            </a:r>
            <a:r>
              <a:rPr lang="tr-TR" dirty="0" err="1">
                <a:solidFill>
                  <a:schemeClr val="bg1"/>
                </a:solidFill>
              </a:rPr>
              <a:t>housing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loan</a:t>
            </a:r>
            <a:r>
              <a:rPr lang="tr-TR" dirty="0">
                <a:solidFill>
                  <a:schemeClr val="bg1"/>
                </a:solidFill>
              </a:rPr>
              <a:t>? (</a:t>
            </a:r>
            <a:r>
              <a:rPr lang="tr-TR" dirty="0" err="1">
                <a:solidFill>
                  <a:schemeClr val="bg1"/>
                </a:solidFill>
              </a:rPr>
              <a:t>categorical</a:t>
            </a:r>
            <a:r>
              <a:rPr lang="tr-TR" dirty="0">
                <a:solidFill>
                  <a:schemeClr val="bg1"/>
                </a:solidFill>
              </a:rPr>
              <a:t>: '</a:t>
            </a:r>
            <a:r>
              <a:rPr lang="tr-TR" dirty="0" err="1">
                <a:solidFill>
                  <a:schemeClr val="bg1"/>
                </a:solidFill>
              </a:rPr>
              <a:t>no</a:t>
            </a:r>
            <a:r>
              <a:rPr lang="tr-TR" dirty="0">
                <a:solidFill>
                  <a:schemeClr val="bg1"/>
                </a:solidFill>
              </a:rPr>
              <a:t>','</a:t>
            </a:r>
            <a:r>
              <a:rPr lang="tr-TR" dirty="0" err="1">
                <a:solidFill>
                  <a:schemeClr val="bg1"/>
                </a:solidFill>
              </a:rPr>
              <a:t>yes</a:t>
            </a:r>
            <a:r>
              <a:rPr lang="tr-TR" dirty="0">
                <a:solidFill>
                  <a:schemeClr val="bg1"/>
                </a:solidFill>
              </a:rPr>
              <a:t>','</a:t>
            </a:r>
            <a:r>
              <a:rPr lang="tr-TR" dirty="0" err="1">
                <a:solidFill>
                  <a:schemeClr val="bg1"/>
                </a:solidFill>
              </a:rPr>
              <a:t>unknown</a:t>
            </a:r>
            <a:r>
              <a:rPr lang="tr-TR" dirty="0">
                <a:solidFill>
                  <a:schemeClr val="bg1"/>
                </a:solidFill>
              </a:rPr>
              <a:t>')</a:t>
            </a:r>
            <a:br>
              <a:rPr lang="tr-TR" dirty="0">
                <a:solidFill>
                  <a:schemeClr val="bg1"/>
                </a:solidFill>
              </a:rPr>
            </a:br>
            <a:r>
              <a:rPr lang="tr-TR" dirty="0">
                <a:solidFill>
                  <a:schemeClr val="bg1"/>
                </a:solidFill>
              </a:rPr>
              <a:t>7 - </a:t>
            </a:r>
            <a:r>
              <a:rPr lang="tr-TR" dirty="0" err="1">
                <a:solidFill>
                  <a:schemeClr val="bg1"/>
                </a:solidFill>
              </a:rPr>
              <a:t>loan</a:t>
            </a:r>
            <a:r>
              <a:rPr lang="tr-TR" dirty="0">
                <a:solidFill>
                  <a:schemeClr val="bg1"/>
                </a:solidFill>
              </a:rPr>
              <a:t>: has </a:t>
            </a:r>
            <a:r>
              <a:rPr lang="tr-TR" dirty="0" err="1">
                <a:solidFill>
                  <a:schemeClr val="bg1"/>
                </a:solidFill>
              </a:rPr>
              <a:t>personal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loan</a:t>
            </a:r>
            <a:r>
              <a:rPr lang="tr-TR" dirty="0">
                <a:solidFill>
                  <a:schemeClr val="bg1"/>
                </a:solidFill>
              </a:rPr>
              <a:t>? (</a:t>
            </a:r>
            <a:r>
              <a:rPr lang="tr-TR" dirty="0" err="1">
                <a:solidFill>
                  <a:schemeClr val="bg1"/>
                </a:solidFill>
              </a:rPr>
              <a:t>categorical</a:t>
            </a:r>
            <a:r>
              <a:rPr lang="tr-TR" dirty="0">
                <a:solidFill>
                  <a:schemeClr val="bg1"/>
                </a:solidFill>
              </a:rPr>
              <a:t>: '</a:t>
            </a:r>
            <a:r>
              <a:rPr lang="tr-TR" dirty="0" err="1">
                <a:solidFill>
                  <a:schemeClr val="bg1"/>
                </a:solidFill>
              </a:rPr>
              <a:t>no</a:t>
            </a:r>
            <a:r>
              <a:rPr lang="tr-TR" dirty="0">
                <a:solidFill>
                  <a:schemeClr val="bg1"/>
                </a:solidFill>
              </a:rPr>
              <a:t>','</a:t>
            </a:r>
            <a:r>
              <a:rPr lang="tr-TR" dirty="0" err="1">
                <a:solidFill>
                  <a:schemeClr val="bg1"/>
                </a:solidFill>
              </a:rPr>
              <a:t>yes</a:t>
            </a:r>
            <a:r>
              <a:rPr lang="tr-TR" dirty="0">
                <a:solidFill>
                  <a:schemeClr val="bg1"/>
                </a:solidFill>
              </a:rPr>
              <a:t>','</a:t>
            </a:r>
            <a:r>
              <a:rPr lang="tr-TR" dirty="0" err="1">
                <a:solidFill>
                  <a:schemeClr val="bg1"/>
                </a:solidFill>
              </a:rPr>
              <a:t>unknown</a:t>
            </a:r>
            <a:r>
              <a:rPr lang="tr-TR" dirty="0">
                <a:solidFill>
                  <a:schemeClr val="bg1"/>
                </a:solidFill>
              </a:rPr>
              <a:t>')</a:t>
            </a:r>
            <a:br>
              <a:rPr lang="tr-TR" dirty="0">
                <a:solidFill>
                  <a:schemeClr val="bg1"/>
                </a:solidFill>
              </a:rPr>
            </a:br>
            <a:r>
              <a:rPr lang="tr-TR" dirty="0">
                <a:solidFill>
                  <a:schemeClr val="bg1"/>
                </a:solidFill>
              </a:rPr>
              <a:t># </a:t>
            </a:r>
            <a:r>
              <a:rPr lang="tr-TR" dirty="0" err="1">
                <a:solidFill>
                  <a:schemeClr val="bg1"/>
                </a:solidFill>
              </a:rPr>
              <a:t>related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with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the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last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contact</a:t>
            </a:r>
            <a:r>
              <a:rPr lang="tr-TR" dirty="0">
                <a:solidFill>
                  <a:schemeClr val="bg1"/>
                </a:solidFill>
              </a:rPr>
              <a:t> of </a:t>
            </a:r>
            <a:r>
              <a:rPr lang="tr-TR" dirty="0" err="1">
                <a:solidFill>
                  <a:schemeClr val="bg1"/>
                </a:solidFill>
              </a:rPr>
              <a:t>the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current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campaign</a:t>
            </a:r>
            <a:r>
              <a:rPr lang="tr-TR" dirty="0">
                <a:solidFill>
                  <a:schemeClr val="bg1"/>
                </a:solidFill>
              </a:rPr>
              <a:t>:</a:t>
            </a:r>
            <a:br>
              <a:rPr lang="tr-TR" dirty="0">
                <a:solidFill>
                  <a:schemeClr val="bg1"/>
                </a:solidFill>
              </a:rPr>
            </a:br>
            <a:r>
              <a:rPr lang="tr-TR" dirty="0">
                <a:solidFill>
                  <a:schemeClr val="bg1"/>
                </a:solidFill>
              </a:rPr>
              <a:t>8 - </a:t>
            </a:r>
            <a:r>
              <a:rPr lang="tr-TR" dirty="0" err="1">
                <a:solidFill>
                  <a:schemeClr val="bg1"/>
                </a:solidFill>
              </a:rPr>
              <a:t>contact</a:t>
            </a:r>
            <a:r>
              <a:rPr lang="tr-TR" dirty="0">
                <a:solidFill>
                  <a:schemeClr val="bg1"/>
                </a:solidFill>
              </a:rPr>
              <a:t>: </a:t>
            </a:r>
            <a:r>
              <a:rPr lang="tr-TR" dirty="0" err="1">
                <a:solidFill>
                  <a:schemeClr val="bg1"/>
                </a:solidFill>
              </a:rPr>
              <a:t>contact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communication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type</a:t>
            </a:r>
            <a:r>
              <a:rPr lang="tr-TR" dirty="0">
                <a:solidFill>
                  <a:schemeClr val="bg1"/>
                </a:solidFill>
              </a:rPr>
              <a:t> (</a:t>
            </a:r>
            <a:r>
              <a:rPr lang="tr-TR" dirty="0" err="1">
                <a:solidFill>
                  <a:schemeClr val="bg1"/>
                </a:solidFill>
              </a:rPr>
              <a:t>categorical</a:t>
            </a:r>
            <a:r>
              <a:rPr lang="tr-TR" dirty="0">
                <a:solidFill>
                  <a:schemeClr val="bg1"/>
                </a:solidFill>
              </a:rPr>
              <a:t>: '</a:t>
            </a:r>
            <a:r>
              <a:rPr lang="tr-TR" dirty="0" err="1">
                <a:solidFill>
                  <a:schemeClr val="bg1"/>
                </a:solidFill>
              </a:rPr>
              <a:t>cellular</a:t>
            </a:r>
            <a:r>
              <a:rPr lang="tr-TR" dirty="0">
                <a:solidFill>
                  <a:schemeClr val="bg1"/>
                </a:solidFill>
              </a:rPr>
              <a:t>','</a:t>
            </a:r>
            <a:r>
              <a:rPr lang="tr-TR" dirty="0" err="1">
                <a:solidFill>
                  <a:schemeClr val="bg1"/>
                </a:solidFill>
              </a:rPr>
              <a:t>telephone</a:t>
            </a:r>
            <a:r>
              <a:rPr lang="tr-TR" dirty="0">
                <a:solidFill>
                  <a:schemeClr val="bg1"/>
                </a:solidFill>
              </a:rPr>
              <a:t>') </a:t>
            </a:r>
            <a:br>
              <a:rPr lang="tr-TR" dirty="0">
                <a:solidFill>
                  <a:schemeClr val="bg1"/>
                </a:solidFill>
              </a:rPr>
            </a:br>
            <a:r>
              <a:rPr lang="tr-TR" dirty="0">
                <a:solidFill>
                  <a:schemeClr val="bg1"/>
                </a:solidFill>
              </a:rPr>
              <a:t>9 - </a:t>
            </a:r>
            <a:r>
              <a:rPr lang="tr-TR" dirty="0" err="1">
                <a:solidFill>
                  <a:schemeClr val="bg1"/>
                </a:solidFill>
              </a:rPr>
              <a:t>month</a:t>
            </a:r>
            <a:r>
              <a:rPr lang="tr-TR" dirty="0">
                <a:solidFill>
                  <a:schemeClr val="bg1"/>
                </a:solidFill>
              </a:rPr>
              <a:t>: </a:t>
            </a:r>
            <a:r>
              <a:rPr lang="tr-TR" dirty="0" err="1">
                <a:solidFill>
                  <a:schemeClr val="bg1"/>
                </a:solidFill>
              </a:rPr>
              <a:t>last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contact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month</a:t>
            </a:r>
            <a:r>
              <a:rPr lang="tr-TR" dirty="0">
                <a:solidFill>
                  <a:schemeClr val="bg1"/>
                </a:solidFill>
              </a:rPr>
              <a:t> of </a:t>
            </a:r>
            <a:r>
              <a:rPr lang="tr-TR" dirty="0" err="1">
                <a:solidFill>
                  <a:schemeClr val="bg1"/>
                </a:solidFill>
              </a:rPr>
              <a:t>year</a:t>
            </a:r>
            <a:r>
              <a:rPr lang="tr-TR" dirty="0">
                <a:solidFill>
                  <a:schemeClr val="bg1"/>
                </a:solidFill>
              </a:rPr>
              <a:t> (</a:t>
            </a:r>
            <a:r>
              <a:rPr lang="tr-TR" dirty="0" err="1">
                <a:solidFill>
                  <a:schemeClr val="bg1"/>
                </a:solidFill>
              </a:rPr>
              <a:t>categorical</a:t>
            </a:r>
            <a:r>
              <a:rPr lang="tr-TR" dirty="0">
                <a:solidFill>
                  <a:schemeClr val="bg1"/>
                </a:solidFill>
              </a:rPr>
              <a:t>: '</a:t>
            </a:r>
            <a:r>
              <a:rPr lang="tr-TR" dirty="0" err="1">
                <a:solidFill>
                  <a:schemeClr val="bg1"/>
                </a:solidFill>
              </a:rPr>
              <a:t>jan</a:t>
            </a:r>
            <a:r>
              <a:rPr lang="tr-TR" dirty="0">
                <a:solidFill>
                  <a:schemeClr val="bg1"/>
                </a:solidFill>
              </a:rPr>
              <a:t>', '</a:t>
            </a:r>
            <a:r>
              <a:rPr lang="tr-TR" dirty="0" err="1">
                <a:solidFill>
                  <a:schemeClr val="bg1"/>
                </a:solidFill>
              </a:rPr>
              <a:t>feb</a:t>
            </a:r>
            <a:r>
              <a:rPr lang="tr-TR" dirty="0">
                <a:solidFill>
                  <a:schemeClr val="bg1"/>
                </a:solidFill>
              </a:rPr>
              <a:t>', '</a:t>
            </a:r>
            <a:r>
              <a:rPr lang="tr-TR" dirty="0" err="1">
                <a:solidFill>
                  <a:schemeClr val="bg1"/>
                </a:solidFill>
              </a:rPr>
              <a:t>mar</a:t>
            </a:r>
            <a:r>
              <a:rPr lang="tr-TR" dirty="0">
                <a:solidFill>
                  <a:schemeClr val="bg1"/>
                </a:solidFill>
              </a:rPr>
              <a:t>', ..., '</a:t>
            </a:r>
            <a:r>
              <a:rPr lang="tr-TR" dirty="0" err="1">
                <a:solidFill>
                  <a:schemeClr val="bg1"/>
                </a:solidFill>
              </a:rPr>
              <a:t>nov</a:t>
            </a:r>
            <a:r>
              <a:rPr lang="tr-TR" dirty="0">
                <a:solidFill>
                  <a:schemeClr val="bg1"/>
                </a:solidFill>
              </a:rPr>
              <a:t>', '</a:t>
            </a:r>
            <a:r>
              <a:rPr lang="tr-TR" dirty="0" err="1">
                <a:solidFill>
                  <a:schemeClr val="bg1"/>
                </a:solidFill>
              </a:rPr>
              <a:t>dec</a:t>
            </a:r>
            <a:r>
              <a:rPr lang="tr-TR" dirty="0">
                <a:solidFill>
                  <a:schemeClr val="bg1"/>
                </a:solidFill>
              </a:rPr>
              <a:t>')</a:t>
            </a:r>
            <a:br>
              <a:rPr lang="tr-TR" dirty="0">
                <a:solidFill>
                  <a:schemeClr val="bg1"/>
                </a:solidFill>
              </a:rPr>
            </a:br>
            <a:r>
              <a:rPr lang="tr-TR" dirty="0">
                <a:solidFill>
                  <a:schemeClr val="bg1"/>
                </a:solidFill>
              </a:rPr>
              <a:t>10 - </a:t>
            </a:r>
            <a:r>
              <a:rPr lang="tr-TR" dirty="0" err="1">
                <a:solidFill>
                  <a:schemeClr val="bg1"/>
                </a:solidFill>
              </a:rPr>
              <a:t>day_of_week</a:t>
            </a:r>
            <a:r>
              <a:rPr lang="tr-TR" dirty="0">
                <a:solidFill>
                  <a:schemeClr val="bg1"/>
                </a:solidFill>
              </a:rPr>
              <a:t>: </a:t>
            </a:r>
            <a:r>
              <a:rPr lang="tr-TR" dirty="0" err="1">
                <a:solidFill>
                  <a:schemeClr val="bg1"/>
                </a:solidFill>
              </a:rPr>
              <a:t>last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contact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day</a:t>
            </a:r>
            <a:r>
              <a:rPr lang="tr-TR" dirty="0">
                <a:solidFill>
                  <a:schemeClr val="bg1"/>
                </a:solidFill>
              </a:rPr>
              <a:t> of </a:t>
            </a:r>
            <a:r>
              <a:rPr lang="tr-TR" dirty="0" err="1">
                <a:solidFill>
                  <a:schemeClr val="bg1"/>
                </a:solidFill>
              </a:rPr>
              <a:t>the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week</a:t>
            </a:r>
            <a:r>
              <a:rPr lang="tr-TR" dirty="0">
                <a:solidFill>
                  <a:schemeClr val="bg1"/>
                </a:solidFill>
              </a:rPr>
              <a:t> (</a:t>
            </a:r>
            <a:r>
              <a:rPr lang="tr-TR" dirty="0" err="1">
                <a:solidFill>
                  <a:schemeClr val="bg1"/>
                </a:solidFill>
              </a:rPr>
              <a:t>categorical</a:t>
            </a:r>
            <a:r>
              <a:rPr lang="tr-TR" dirty="0">
                <a:solidFill>
                  <a:schemeClr val="bg1"/>
                </a:solidFill>
              </a:rPr>
              <a:t>: '</a:t>
            </a:r>
            <a:r>
              <a:rPr lang="tr-TR" dirty="0" err="1">
                <a:solidFill>
                  <a:schemeClr val="bg1"/>
                </a:solidFill>
              </a:rPr>
              <a:t>mon</a:t>
            </a:r>
            <a:r>
              <a:rPr lang="tr-TR" dirty="0">
                <a:solidFill>
                  <a:schemeClr val="bg1"/>
                </a:solidFill>
              </a:rPr>
              <a:t>','</a:t>
            </a:r>
            <a:r>
              <a:rPr lang="tr-TR" dirty="0" err="1">
                <a:solidFill>
                  <a:schemeClr val="bg1"/>
                </a:solidFill>
              </a:rPr>
              <a:t>tue</a:t>
            </a:r>
            <a:r>
              <a:rPr lang="tr-TR" dirty="0">
                <a:solidFill>
                  <a:schemeClr val="bg1"/>
                </a:solidFill>
              </a:rPr>
              <a:t>','</a:t>
            </a:r>
            <a:r>
              <a:rPr lang="tr-TR" dirty="0" err="1">
                <a:solidFill>
                  <a:schemeClr val="bg1"/>
                </a:solidFill>
              </a:rPr>
              <a:t>wed</a:t>
            </a:r>
            <a:r>
              <a:rPr lang="tr-TR" dirty="0">
                <a:solidFill>
                  <a:schemeClr val="bg1"/>
                </a:solidFill>
              </a:rPr>
              <a:t>','</a:t>
            </a:r>
            <a:r>
              <a:rPr lang="tr-TR" dirty="0" err="1">
                <a:solidFill>
                  <a:schemeClr val="bg1"/>
                </a:solidFill>
              </a:rPr>
              <a:t>thu</a:t>
            </a:r>
            <a:r>
              <a:rPr lang="tr-TR" dirty="0">
                <a:solidFill>
                  <a:schemeClr val="bg1"/>
                </a:solidFill>
              </a:rPr>
              <a:t>','</a:t>
            </a:r>
            <a:r>
              <a:rPr lang="tr-TR" dirty="0" err="1">
                <a:solidFill>
                  <a:schemeClr val="bg1"/>
                </a:solidFill>
              </a:rPr>
              <a:t>fri</a:t>
            </a:r>
            <a:r>
              <a:rPr lang="tr-TR" dirty="0">
                <a:solidFill>
                  <a:schemeClr val="bg1"/>
                </a:solidFill>
              </a:rPr>
              <a:t>')</a:t>
            </a:r>
            <a:br>
              <a:rPr lang="tr-TR" dirty="0">
                <a:solidFill>
                  <a:schemeClr val="bg1"/>
                </a:solidFill>
              </a:rPr>
            </a:br>
            <a:r>
              <a:rPr lang="tr-TR" dirty="0">
                <a:solidFill>
                  <a:schemeClr val="bg1"/>
                </a:solidFill>
              </a:rPr>
              <a:t>11 - </a:t>
            </a:r>
            <a:r>
              <a:rPr lang="tr-TR" dirty="0" err="1">
                <a:solidFill>
                  <a:schemeClr val="bg1"/>
                </a:solidFill>
              </a:rPr>
              <a:t>duration</a:t>
            </a:r>
            <a:r>
              <a:rPr lang="tr-TR" dirty="0">
                <a:solidFill>
                  <a:schemeClr val="bg1"/>
                </a:solidFill>
              </a:rPr>
              <a:t>: </a:t>
            </a:r>
            <a:r>
              <a:rPr lang="tr-TR" dirty="0" err="1">
                <a:solidFill>
                  <a:schemeClr val="bg1"/>
                </a:solidFill>
              </a:rPr>
              <a:t>last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contact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duration</a:t>
            </a:r>
            <a:r>
              <a:rPr lang="tr-TR" dirty="0">
                <a:solidFill>
                  <a:schemeClr val="bg1"/>
                </a:solidFill>
              </a:rPr>
              <a:t>, in </a:t>
            </a:r>
            <a:r>
              <a:rPr lang="tr-TR" dirty="0" err="1">
                <a:solidFill>
                  <a:schemeClr val="bg1"/>
                </a:solidFill>
              </a:rPr>
              <a:t>seconds</a:t>
            </a:r>
            <a:r>
              <a:rPr lang="tr-TR" dirty="0">
                <a:solidFill>
                  <a:schemeClr val="bg1"/>
                </a:solidFill>
              </a:rPr>
              <a:t> (</a:t>
            </a:r>
            <a:r>
              <a:rPr lang="tr-TR" dirty="0" err="1">
                <a:solidFill>
                  <a:schemeClr val="bg1"/>
                </a:solidFill>
              </a:rPr>
              <a:t>numeric</a:t>
            </a:r>
            <a:r>
              <a:rPr lang="tr-TR" dirty="0">
                <a:solidFill>
                  <a:schemeClr val="bg1"/>
                </a:solidFill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tr-TR" dirty="0">
                <a:solidFill>
                  <a:schemeClr val="bg1"/>
                </a:solidFill>
              </a:rPr>
              <a:t>12 - </a:t>
            </a:r>
            <a:r>
              <a:rPr lang="tr-TR" dirty="0" err="1">
                <a:solidFill>
                  <a:schemeClr val="bg1"/>
                </a:solidFill>
              </a:rPr>
              <a:t>campaign</a:t>
            </a:r>
            <a:r>
              <a:rPr lang="tr-TR" dirty="0">
                <a:solidFill>
                  <a:schemeClr val="bg1"/>
                </a:solidFill>
              </a:rPr>
              <a:t>: </a:t>
            </a:r>
            <a:r>
              <a:rPr lang="tr-TR" dirty="0" err="1">
                <a:solidFill>
                  <a:schemeClr val="bg1"/>
                </a:solidFill>
              </a:rPr>
              <a:t>number</a:t>
            </a:r>
            <a:r>
              <a:rPr lang="tr-TR" dirty="0">
                <a:solidFill>
                  <a:schemeClr val="bg1"/>
                </a:solidFill>
              </a:rPr>
              <a:t> of </a:t>
            </a:r>
            <a:r>
              <a:rPr lang="tr-TR" dirty="0" err="1">
                <a:solidFill>
                  <a:schemeClr val="bg1"/>
                </a:solidFill>
              </a:rPr>
              <a:t>contacts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performed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during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this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campaign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and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for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this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client</a:t>
            </a:r>
            <a:r>
              <a:rPr lang="tr-TR" dirty="0">
                <a:solidFill>
                  <a:schemeClr val="bg1"/>
                </a:solidFill>
              </a:rPr>
              <a:t> (</a:t>
            </a:r>
            <a:r>
              <a:rPr lang="tr-TR" dirty="0" err="1">
                <a:solidFill>
                  <a:schemeClr val="bg1"/>
                </a:solidFill>
              </a:rPr>
              <a:t>numeric</a:t>
            </a:r>
            <a:r>
              <a:rPr lang="tr-TR" dirty="0">
                <a:solidFill>
                  <a:schemeClr val="bg1"/>
                </a:solidFill>
              </a:rPr>
              <a:t>, </a:t>
            </a:r>
            <a:r>
              <a:rPr lang="tr-TR" dirty="0" err="1">
                <a:solidFill>
                  <a:schemeClr val="bg1"/>
                </a:solidFill>
              </a:rPr>
              <a:t>includes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last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contact</a:t>
            </a:r>
            <a:r>
              <a:rPr lang="tr-TR" dirty="0">
                <a:solidFill>
                  <a:schemeClr val="bg1"/>
                </a:solidFill>
              </a:rPr>
              <a:t>)</a:t>
            </a:r>
            <a:br>
              <a:rPr lang="tr-TR" dirty="0">
                <a:solidFill>
                  <a:schemeClr val="bg1"/>
                </a:solidFill>
              </a:rPr>
            </a:br>
            <a:r>
              <a:rPr lang="tr-TR" dirty="0">
                <a:solidFill>
                  <a:schemeClr val="bg1"/>
                </a:solidFill>
              </a:rPr>
              <a:t>13 - </a:t>
            </a:r>
            <a:r>
              <a:rPr lang="tr-TR" dirty="0" err="1">
                <a:solidFill>
                  <a:schemeClr val="bg1"/>
                </a:solidFill>
              </a:rPr>
              <a:t>pdays</a:t>
            </a:r>
            <a:r>
              <a:rPr lang="tr-TR" dirty="0">
                <a:solidFill>
                  <a:schemeClr val="bg1"/>
                </a:solidFill>
              </a:rPr>
              <a:t>: </a:t>
            </a:r>
            <a:r>
              <a:rPr lang="tr-TR" dirty="0" err="1">
                <a:solidFill>
                  <a:schemeClr val="bg1"/>
                </a:solidFill>
              </a:rPr>
              <a:t>number</a:t>
            </a:r>
            <a:r>
              <a:rPr lang="tr-TR" dirty="0">
                <a:solidFill>
                  <a:schemeClr val="bg1"/>
                </a:solidFill>
              </a:rPr>
              <a:t> of </a:t>
            </a:r>
            <a:r>
              <a:rPr lang="tr-TR" dirty="0" err="1">
                <a:solidFill>
                  <a:schemeClr val="bg1"/>
                </a:solidFill>
              </a:rPr>
              <a:t>days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that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passed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by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after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the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client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was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last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contacted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from</a:t>
            </a:r>
            <a:r>
              <a:rPr lang="tr-TR" dirty="0">
                <a:solidFill>
                  <a:schemeClr val="bg1"/>
                </a:solidFill>
              </a:rPr>
              <a:t> a </a:t>
            </a:r>
            <a:r>
              <a:rPr lang="tr-TR" dirty="0" err="1">
                <a:solidFill>
                  <a:schemeClr val="bg1"/>
                </a:solidFill>
              </a:rPr>
              <a:t>previous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campaign</a:t>
            </a:r>
            <a:r>
              <a:rPr lang="tr-TR" dirty="0">
                <a:solidFill>
                  <a:schemeClr val="bg1"/>
                </a:solidFill>
              </a:rPr>
              <a:t> (</a:t>
            </a:r>
            <a:r>
              <a:rPr lang="tr-TR" dirty="0" err="1">
                <a:solidFill>
                  <a:schemeClr val="bg1"/>
                </a:solidFill>
              </a:rPr>
              <a:t>numeric</a:t>
            </a:r>
            <a:r>
              <a:rPr lang="tr-TR" dirty="0">
                <a:solidFill>
                  <a:schemeClr val="bg1"/>
                </a:solidFill>
              </a:rPr>
              <a:t>; 999 </a:t>
            </a:r>
            <a:r>
              <a:rPr lang="tr-TR" dirty="0" err="1">
                <a:solidFill>
                  <a:schemeClr val="bg1"/>
                </a:solidFill>
              </a:rPr>
              <a:t>means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client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was</a:t>
            </a:r>
            <a:r>
              <a:rPr lang="tr-TR" dirty="0">
                <a:solidFill>
                  <a:schemeClr val="bg1"/>
                </a:solidFill>
              </a:rPr>
              <a:t> not </a:t>
            </a:r>
            <a:r>
              <a:rPr lang="tr-TR" dirty="0" err="1">
                <a:solidFill>
                  <a:schemeClr val="bg1"/>
                </a:solidFill>
              </a:rPr>
              <a:t>previously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contacted</a:t>
            </a:r>
            <a:r>
              <a:rPr lang="tr-TR" dirty="0">
                <a:solidFill>
                  <a:schemeClr val="bg1"/>
                </a:solidFill>
              </a:rPr>
              <a:t>)</a:t>
            </a:r>
            <a:br>
              <a:rPr lang="tr-TR" dirty="0">
                <a:solidFill>
                  <a:schemeClr val="bg1"/>
                </a:solidFill>
              </a:rPr>
            </a:br>
            <a:r>
              <a:rPr lang="tr-TR" dirty="0">
                <a:solidFill>
                  <a:schemeClr val="bg1"/>
                </a:solidFill>
              </a:rPr>
              <a:t>14 - </a:t>
            </a:r>
            <a:r>
              <a:rPr lang="tr-TR" dirty="0" err="1">
                <a:solidFill>
                  <a:schemeClr val="bg1"/>
                </a:solidFill>
              </a:rPr>
              <a:t>previous</a:t>
            </a:r>
            <a:r>
              <a:rPr lang="tr-TR" dirty="0">
                <a:solidFill>
                  <a:schemeClr val="bg1"/>
                </a:solidFill>
              </a:rPr>
              <a:t>: </a:t>
            </a:r>
            <a:r>
              <a:rPr lang="tr-TR" dirty="0" err="1">
                <a:solidFill>
                  <a:schemeClr val="bg1"/>
                </a:solidFill>
              </a:rPr>
              <a:t>number</a:t>
            </a:r>
            <a:r>
              <a:rPr lang="tr-TR" dirty="0">
                <a:solidFill>
                  <a:schemeClr val="bg1"/>
                </a:solidFill>
              </a:rPr>
              <a:t> of </a:t>
            </a:r>
            <a:r>
              <a:rPr lang="tr-TR" dirty="0" err="1">
                <a:solidFill>
                  <a:schemeClr val="bg1"/>
                </a:solidFill>
              </a:rPr>
              <a:t>contacts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performed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before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this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campaign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and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for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this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client</a:t>
            </a:r>
            <a:r>
              <a:rPr lang="tr-TR" dirty="0">
                <a:solidFill>
                  <a:schemeClr val="bg1"/>
                </a:solidFill>
              </a:rPr>
              <a:t> (</a:t>
            </a:r>
            <a:r>
              <a:rPr lang="tr-TR" dirty="0" err="1">
                <a:solidFill>
                  <a:schemeClr val="bg1"/>
                </a:solidFill>
              </a:rPr>
              <a:t>numeric</a:t>
            </a:r>
            <a:r>
              <a:rPr lang="tr-TR" dirty="0">
                <a:solidFill>
                  <a:schemeClr val="bg1"/>
                </a:solidFill>
              </a:rPr>
              <a:t>)</a:t>
            </a:r>
            <a:br>
              <a:rPr lang="tr-TR" dirty="0">
                <a:solidFill>
                  <a:schemeClr val="bg1"/>
                </a:solidFill>
              </a:rPr>
            </a:br>
            <a:r>
              <a:rPr lang="tr-TR" dirty="0">
                <a:solidFill>
                  <a:schemeClr val="bg1"/>
                </a:solidFill>
              </a:rPr>
              <a:t>15 - </a:t>
            </a:r>
            <a:r>
              <a:rPr lang="tr-TR" dirty="0" err="1">
                <a:solidFill>
                  <a:schemeClr val="bg1"/>
                </a:solidFill>
              </a:rPr>
              <a:t>poutcome</a:t>
            </a:r>
            <a:r>
              <a:rPr lang="tr-TR" dirty="0">
                <a:solidFill>
                  <a:schemeClr val="bg1"/>
                </a:solidFill>
              </a:rPr>
              <a:t>: </a:t>
            </a:r>
            <a:r>
              <a:rPr lang="tr-TR" dirty="0" err="1">
                <a:solidFill>
                  <a:schemeClr val="bg1"/>
                </a:solidFill>
              </a:rPr>
              <a:t>outcome</a:t>
            </a:r>
            <a:r>
              <a:rPr lang="tr-TR" dirty="0">
                <a:solidFill>
                  <a:schemeClr val="bg1"/>
                </a:solidFill>
              </a:rPr>
              <a:t> of </a:t>
            </a:r>
            <a:r>
              <a:rPr lang="tr-TR" dirty="0" err="1">
                <a:solidFill>
                  <a:schemeClr val="bg1"/>
                </a:solidFill>
              </a:rPr>
              <a:t>the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previous</a:t>
            </a:r>
            <a:r>
              <a:rPr lang="tr-TR" dirty="0">
                <a:solidFill>
                  <a:schemeClr val="bg1"/>
                </a:solidFill>
              </a:rPr>
              <a:t> marketing </a:t>
            </a:r>
            <a:r>
              <a:rPr lang="tr-TR" dirty="0" err="1">
                <a:solidFill>
                  <a:schemeClr val="bg1"/>
                </a:solidFill>
              </a:rPr>
              <a:t>campaign</a:t>
            </a:r>
            <a:r>
              <a:rPr lang="tr-TR" dirty="0">
                <a:solidFill>
                  <a:schemeClr val="bg1"/>
                </a:solidFill>
              </a:rPr>
              <a:t> (</a:t>
            </a:r>
            <a:r>
              <a:rPr lang="tr-TR" dirty="0" err="1">
                <a:solidFill>
                  <a:schemeClr val="bg1"/>
                </a:solidFill>
              </a:rPr>
              <a:t>categorical</a:t>
            </a:r>
            <a:r>
              <a:rPr lang="tr-TR" dirty="0">
                <a:solidFill>
                  <a:schemeClr val="bg1"/>
                </a:solidFill>
              </a:rPr>
              <a:t>: '</a:t>
            </a:r>
            <a:r>
              <a:rPr lang="tr-TR" dirty="0" err="1">
                <a:solidFill>
                  <a:schemeClr val="bg1"/>
                </a:solidFill>
              </a:rPr>
              <a:t>failure</a:t>
            </a:r>
            <a:r>
              <a:rPr lang="tr-TR" dirty="0">
                <a:solidFill>
                  <a:schemeClr val="bg1"/>
                </a:solidFill>
              </a:rPr>
              <a:t>','</a:t>
            </a:r>
            <a:r>
              <a:rPr lang="tr-TR" dirty="0" err="1">
                <a:solidFill>
                  <a:schemeClr val="bg1"/>
                </a:solidFill>
              </a:rPr>
              <a:t>nonexistent</a:t>
            </a:r>
            <a:r>
              <a:rPr lang="tr-TR" dirty="0">
                <a:solidFill>
                  <a:schemeClr val="bg1"/>
                </a:solidFill>
              </a:rPr>
              <a:t>','</a:t>
            </a:r>
            <a:r>
              <a:rPr lang="tr-TR" dirty="0" err="1">
                <a:solidFill>
                  <a:schemeClr val="bg1"/>
                </a:solidFill>
              </a:rPr>
              <a:t>success</a:t>
            </a:r>
            <a:r>
              <a:rPr lang="tr-TR" dirty="0">
                <a:solidFill>
                  <a:schemeClr val="bg1"/>
                </a:solidFill>
              </a:rPr>
              <a:t>’)</a:t>
            </a:r>
            <a:br>
              <a:rPr lang="tr-TR" dirty="0">
                <a:solidFill>
                  <a:schemeClr val="bg1"/>
                </a:solidFill>
              </a:rPr>
            </a:br>
            <a:br>
              <a:rPr lang="tr-TR" dirty="0">
                <a:solidFill>
                  <a:schemeClr val="bg1"/>
                </a:solidFill>
              </a:rPr>
            </a:br>
            <a:r>
              <a:rPr lang="tr-TR" dirty="0" err="1">
                <a:solidFill>
                  <a:schemeClr val="bg1"/>
                </a:solidFill>
              </a:rPr>
              <a:t>Output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variable</a:t>
            </a:r>
            <a:r>
              <a:rPr lang="tr-TR" dirty="0">
                <a:solidFill>
                  <a:schemeClr val="bg1"/>
                </a:solidFill>
              </a:rPr>
              <a:t> (</a:t>
            </a:r>
            <a:r>
              <a:rPr lang="tr-TR" dirty="0" err="1">
                <a:solidFill>
                  <a:schemeClr val="bg1"/>
                </a:solidFill>
              </a:rPr>
              <a:t>desired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target</a:t>
            </a:r>
            <a:r>
              <a:rPr lang="tr-TR" dirty="0">
                <a:solidFill>
                  <a:schemeClr val="bg1"/>
                </a:solidFill>
              </a:rPr>
              <a:t>):</a:t>
            </a:r>
            <a:br>
              <a:rPr lang="tr-TR" dirty="0">
                <a:solidFill>
                  <a:schemeClr val="bg1"/>
                </a:solidFill>
              </a:rPr>
            </a:br>
            <a:r>
              <a:rPr lang="tr-TR" dirty="0">
                <a:solidFill>
                  <a:schemeClr val="bg1"/>
                </a:solidFill>
              </a:rPr>
              <a:t>17 - y - has </a:t>
            </a:r>
            <a:r>
              <a:rPr lang="tr-TR" dirty="0" err="1">
                <a:solidFill>
                  <a:schemeClr val="bg1"/>
                </a:solidFill>
              </a:rPr>
              <a:t>the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client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subscribed</a:t>
            </a:r>
            <a:r>
              <a:rPr lang="tr-TR" dirty="0">
                <a:solidFill>
                  <a:schemeClr val="bg1"/>
                </a:solidFill>
              </a:rPr>
              <a:t> a </a:t>
            </a:r>
            <a:r>
              <a:rPr lang="tr-TR" dirty="0" err="1">
                <a:solidFill>
                  <a:schemeClr val="bg1"/>
                </a:solidFill>
              </a:rPr>
              <a:t>term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deposit</a:t>
            </a:r>
            <a:r>
              <a:rPr lang="tr-TR" dirty="0">
                <a:solidFill>
                  <a:schemeClr val="bg1"/>
                </a:solidFill>
              </a:rPr>
              <a:t>? (</a:t>
            </a:r>
            <a:r>
              <a:rPr lang="tr-TR" dirty="0" err="1">
                <a:solidFill>
                  <a:schemeClr val="bg1"/>
                </a:solidFill>
              </a:rPr>
              <a:t>binary</a:t>
            </a:r>
            <a:r>
              <a:rPr lang="tr-TR" dirty="0">
                <a:solidFill>
                  <a:schemeClr val="bg1"/>
                </a:solidFill>
              </a:rPr>
              <a:t>: '</a:t>
            </a:r>
            <a:r>
              <a:rPr lang="tr-TR" dirty="0" err="1">
                <a:solidFill>
                  <a:schemeClr val="bg1"/>
                </a:solidFill>
              </a:rPr>
              <a:t>yes</a:t>
            </a:r>
            <a:r>
              <a:rPr lang="tr-TR" dirty="0">
                <a:solidFill>
                  <a:schemeClr val="bg1"/>
                </a:solidFill>
              </a:rPr>
              <a:t>','</a:t>
            </a:r>
            <a:r>
              <a:rPr lang="tr-TR" dirty="0" err="1">
                <a:solidFill>
                  <a:schemeClr val="bg1"/>
                </a:solidFill>
              </a:rPr>
              <a:t>no</a:t>
            </a:r>
            <a:r>
              <a:rPr lang="tr-TR" dirty="0">
                <a:solidFill>
                  <a:schemeClr val="bg1"/>
                </a:solidFill>
              </a:rPr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1242870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57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226945E-D524-8F4F-83F7-77DA3D4A0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873" y="1625056"/>
            <a:ext cx="5357438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b="1" dirty="0">
                <a:solidFill>
                  <a:srgbClr val="FF7417"/>
                </a:solidFill>
              </a:rPr>
              <a:t>Explanatory Data Analysis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Resim 15">
            <a:extLst>
              <a:ext uri="{FF2B5EF4-FFF2-40B4-BE49-F238E27FC236}">
                <a16:creationId xmlns:a16="http://schemas.microsoft.com/office/drawing/2014/main" id="{97EDD6C9-A42B-0146-8168-6EED926ED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15" r="25736"/>
          <a:stretch/>
        </p:blipFill>
        <p:spPr>
          <a:xfrm>
            <a:off x="6021086" y="544777"/>
            <a:ext cx="6170914" cy="6313225"/>
          </a:xfrm>
          <a:custGeom>
            <a:avLst/>
            <a:gdLst/>
            <a:ahLst/>
            <a:cxnLst/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  <p:cxnSp>
        <p:nvCxnSpPr>
          <p:cNvPr id="22" name="Düz Bağlayıcı 21">
            <a:extLst>
              <a:ext uri="{FF2B5EF4-FFF2-40B4-BE49-F238E27FC236}">
                <a16:creationId xmlns:a16="http://schemas.microsoft.com/office/drawing/2014/main" id="{E08E4F7B-F9B9-9A4B-B4B3-A14EF76B2F6B}"/>
              </a:ext>
            </a:extLst>
          </p:cNvPr>
          <p:cNvCxnSpPr>
            <a:cxnSpLocks/>
          </p:cNvCxnSpPr>
          <p:nvPr/>
        </p:nvCxnSpPr>
        <p:spPr>
          <a:xfrm>
            <a:off x="247073" y="3429000"/>
            <a:ext cx="4866794" cy="0"/>
          </a:xfrm>
          <a:prstGeom prst="line">
            <a:avLst/>
          </a:prstGeom>
          <a:ln>
            <a:solidFill>
              <a:srgbClr val="FF7417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198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9F0FAD5F-9DAA-FB46-A35B-D74A2E8BA9F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5D5757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2400" dirty="0">
                <a:solidFill>
                  <a:srgbClr val="FF7417"/>
                </a:solidFill>
                <a:latin typeface="+mj-lt"/>
              </a:rPr>
              <a:t>Is </a:t>
            </a:r>
            <a:r>
              <a:rPr lang="tr-TR" sz="2400" dirty="0" err="1">
                <a:solidFill>
                  <a:srgbClr val="FF7417"/>
                </a:solidFill>
                <a:latin typeface="+mj-lt"/>
              </a:rPr>
              <a:t>there</a:t>
            </a:r>
            <a:r>
              <a:rPr lang="tr-TR" sz="2400" dirty="0">
                <a:solidFill>
                  <a:srgbClr val="FF7417"/>
                </a:solidFill>
                <a:latin typeface="+mj-lt"/>
              </a:rPr>
              <a:t> </a:t>
            </a:r>
            <a:r>
              <a:rPr lang="tr-TR" sz="2400" dirty="0" err="1">
                <a:solidFill>
                  <a:srgbClr val="FF7417"/>
                </a:solidFill>
                <a:latin typeface="+mj-lt"/>
              </a:rPr>
              <a:t>any</a:t>
            </a:r>
            <a:r>
              <a:rPr lang="tr-TR" sz="2400" dirty="0">
                <a:solidFill>
                  <a:srgbClr val="FF7417"/>
                </a:solidFill>
                <a:latin typeface="+mj-lt"/>
              </a:rPr>
              <a:t> </a:t>
            </a:r>
            <a:r>
              <a:rPr lang="tr-TR" sz="2400" dirty="0" err="1">
                <a:solidFill>
                  <a:srgbClr val="FF7417"/>
                </a:solidFill>
                <a:latin typeface="+mj-lt"/>
              </a:rPr>
              <a:t>missing</a:t>
            </a:r>
            <a:r>
              <a:rPr lang="tr-TR" sz="2400" dirty="0">
                <a:solidFill>
                  <a:srgbClr val="FF7417"/>
                </a:solidFill>
                <a:latin typeface="+mj-lt"/>
              </a:rPr>
              <a:t> </a:t>
            </a:r>
            <a:r>
              <a:rPr lang="tr-TR" sz="2400" dirty="0" err="1">
                <a:solidFill>
                  <a:srgbClr val="FF7417"/>
                </a:solidFill>
                <a:latin typeface="+mj-lt"/>
              </a:rPr>
              <a:t>value</a:t>
            </a:r>
            <a:r>
              <a:rPr lang="tr-TR" sz="2400" dirty="0">
                <a:solidFill>
                  <a:srgbClr val="FF7417"/>
                </a:solidFill>
                <a:latin typeface="+mj-lt"/>
              </a:rPr>
              <a:t> in </a:t>
            </a:r>
            <a:r>
              <a:rPr lang="tr-TR" sz="2400" dirty="0" err="1">
                <a:solidFill>
                  <a:srgbClr val="FF7417"/>
                </a:solidFill>
                <a:latin typeface="+mj-lt"/>
              </a:rPr>
              <a:t>the</a:t>
            </a:r>
            <a:r>
              <a:rPr lang="tr-TR" sz="2400" dirty="0">
                <a:solidFill>
                  <a:srgbClr val="FF7417"/>
                </a:solidFill>
                <a:latin typeface="+mj-lt"/>
              </a:rPr>
              <a:t> data?</a:t>
            </a:r>
          </a:p>
        </p:txBody>
      </p:sp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0D780AF7-FAB3-3541-A700-FDFA9EAFF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415" y="696992"/>
            <a:ext cx="8189169" cy="5120849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D2B7A01E-E9C1-854A-8542-D80A1C76D091}"/>
              </a:ext>
            </a:extLst>
          </p:cNvPr>
          <p:cNvSpPr txBox="1"/>
          <p:nvPr/>
        </p:nvSpPr>
        <p:spPr>
          <a:xfrm>
            <a:off x="3669175" y="5868502"/>
            <a:ext cx="704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As </a:t>
            </a:r>
            <a:r>
              <a:rPr lang="tr-TR" dirty="0" err="1"/>
              <a:t>seen</a:t>
            </a:r>
            <a:r>
              <a:rPr lang="tr-TR" dirty="0"/>
              <a:t>, </a:t>
            </a:r>
            <a:r>
              <a:rPr lang="tr-TR" dirty="0" err="1"/>
              <a:t>there</a:t>
            </a:r>
            <a:r>
              <a:rPr lang="tr-TR" dirty="0"/>
              <a:t> is </a:t>
            </a:r>
            <a:r>
              <a:rPr lang="tr-TR" dirty="0" err="1"/>
              <a:t>no</a:t>
            </a:r>
            <a:r>
              <a:rPr lang="tr-TR" dirty="0"/>
              <a:t> </a:t>
            </a:r>
            <a:r>
              <a:rPr lang="tr-TR" dirty="0" err="1"/>
              <a:t>missing</a:t>
            </a:r>
            <a:r>
              <a:rPr lang="tr-TR" dirty="0"/>
              <a:t> </a:t>
            </a:r>
            <a:r>
              <a:rPr lang="tr-TR" dirty="0" err="1"/>
              <a:t>value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bank </a:t>
            </a:r>
            <a:r>
              <a:rPr lang="tr-TR" dirty="0" err="1"/>
              <a:t>dataset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1995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9F0FAD5F-9DAA-FB46-A35B-D74A2E8BA9FE}"/>
              </a:ext>
            </a:extLst>
          </p:cNvPr>
          <p:cNvSpPr txBox="1"/>
          <p:nvPr/>
        </p:nvSpPr>
        <p:spPr>
          <a:xfrm>
            <a:off x="838200" y="365125"/>
            <a:ext cx="10515600" cy="7691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Frequency of the martial status  and type of the job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FA5893C3-82D8-EC49-868B-BA547ABB2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59" y="1690105"/>
            <a:ext cx="5828261" cy="3875793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896CDA07-9C46-C240-9951-A3056E9BA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75" y="1748387"/>
            <a:ext cx="5828261" cy="381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65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1923</TotalTime>
  <Words>1105</Words>
  <Application>Microsoft Macintosh PowerPoint</Application>
  <PresentationFormat>Geniş ekran</PresentationFormat>
  <Paragraphs>86</Paragraphs>
  <Slides>36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Teması</vt:lpstr>
      <vt:lpstr>Final Project</vt:lpstr>
      <vt:lpstr>Outline</vt:lpstr>
      <vt:lpstr>Problem Description</vt:lpstr>
      <vt:lpstr>Data Description</vt:lpstr>
      <vt:lpstr>PowerPoint Sunusu</vt:lpstr>
      <vt:lpstr>Data Description</vt:lpstr>
      <vt:lpstr>Explanatory Data Analysis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    Shapes of the numeric variables</vt:lpstr>
      <vt:lpstr> Does numeric variables have any outlier and what will be shape of the variables exclude the outliers?</vt:lpstr>
      <vt:lpstr> Does numeric variables have any outlier and what will be shape of the variables exclude the outliers?</vt:lpstr>
      <vt:lpstr>Is there any significant relationship between numeric variables and y, if y taken as numeric (1:no, 0:yes)?</vt:lpstr>
      <vt:lpstr>Is there any significant relationship between categorical variables and y?</vt:lpstr>
      <vt:lpstr>Is there any significant relationship between categorical variables and y?</vt:lpstr>
      <vt:lpstr>PowerPoint Sunusu</vt:lpstr>
      <vt:lpstr>Model Building and Model Selection</vt:lpstr>
      <vt:lpstr>What are the methods to deal with imbalanced data sets ? </vt:lpstr>
      <vt:lpstr>What are the methods to deal with imbalanced data sets ? </vt:lpstr>
      <vt:lpstr>PowerPoint Sunusu</vt:lpstr>
      <vt:lpstr>First Model: Logistic regression</vt:lpstr>
      <vt:lpstr>Logistic regression</vt:lpstr>
      <vt:lpstr>Second Model: Decision Tree</vt:lpstr>
      <vt:lpstr>Decision Tree</vt:lpstr>
      <vt:lpstr>Decision Tree</vt:lpstr>
      <vt:lpstr>Third Model: XGBOOST</vt:lpstr>
      <vt:lpstr>XGBOOST</vt:lpstr>
      <vt:lpstr>Model Selection</vt:lpstr>
      <vt:lpstr>Model Selection</vt:lpstr>
      <vt:lpstr>Model Selection</vt:lpstr>
      <vt:lpstr>Model Selection</vt:lpstr>
      <vt:lpstr>Model Selection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İrem Tanrıverdi</dc:creator>
  <cp:lastModifiedBy>İrem Tanrıverdi</cp:lastModifiedBy>
  <cp:revision>33</cp:revision>
  <dcterms:created xsi:type="dcterms:W3CDTF">2021-02-20T14:01:29Z</dcterms:created>
  <dcterms:modified xsi:type="dcterms:W3CDTF">2021-05-14T16:31:23Z</dcterms:modified>
</cp:coreProperties>
</file>